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0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292309-7F09-4BDF-A9C7-17E2C23C0430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0E50A-E741-4A98-8B3A-4A59D0F0F2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70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AB52A-E76D-4983-987D-A43AEC926B8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B0A80-0636-49D4-A967-2BFFCE6CCD1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F41C-735F-40C8-8A87-FA5A462316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FEC31-941B-409A-97A4-2A284813D0C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A4175-E2A4-4BD6-97E1-76D95329E58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D39BD-787E-4649-B0D9-0E890A98EEA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CE70C-1FE2-49F9-9414-697D04031A1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97049-E720-414C-8F90-441C6832835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116B3-0198-4621-947D-F549278027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F8AFB-41A5-4216-97A1-339C6A04028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F36CF7-A825-4DF1-B922-23429F95105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44535-B09A-440C-80E3-5D1D3933F30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FCA427-7F6C-457F-8B45-932FB3F109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C7CA7-BABD-4946-8260-00ED8207B8D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D5EBB-6132-45EB-8000-21A4FDECA87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22E20-C28B-4715-9955-2DC226E9E7A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053B8-943D-4237-A65F-BF4BE45F4FC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0DB89-95B1-473A-8E56-0810622470E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EB983-4EFE-4C8D-B842-7F8BA7738AF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525D8-0A3A-4B47-A3A3-28901578124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0BE4C-37AC-4B7B-A4FC-BAFEFF3FC51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0E858-1BF1-4279-AB73-12957E56A27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149B7-5A81-4FE9-8BD2-65D6BAFBD4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55DB3-8342-4BC9-A96D-DAC6F5795D5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355B4-3C5F-4B63-8386-1DB04F9BD1C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8EB86-7BDD-4CDA-8783-23DAFBEF234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FABD2-3879-44E3-9DC5-A6FBE44427B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65525-B560-49D2-ACD2-7174D6E91FD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980584-EE7F-4C04-AB7A-63F501B1EE1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1B233B-6C00-4481-B0F1-B6320484897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E9FAC-986A-4A66-AA2D-75ED842453B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F8AC-8475-41DC-81D8-5A312A61CF7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58518-ADC8-4C5C-8530-F6B9F27AD6A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C2FBF-EECC-420A-B08A-96AA5FDCA9C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CB918-7771-4270-9B35-6DCD77BB4E3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28C4-C9C3-403F-99D8-32CB5A5438EA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D706-1329-4D07-8AC4-117E853719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37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F91D-F4CE-418F-881D-E28A5F827C6B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8E4B-874E-433F-BAD1-789D243DF6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04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70F4-6E84-4DE6-BA80-F778B3C26578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E631-D2CB-453F-96F9-8D5D97953E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31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10EF-7B12-49EF-924E-930EDF00A21F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FD70-4A08-4C48-9D12-8D2B2F0623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483B-CC82-4B6F-A02A-C6DE66994421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AE9C-7971-4047-82A9-15F88C3F39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17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4560-3777-45AE-A23E-93FCBBC9CC0B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71B7-FA29-47B3-B8D9-FD9FEE6E8A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08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E421-79D2-4772-A88E-C4AFB067D69B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941C-44D4-4E65-87EE-877917434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4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B4A5-EFE9-4A82-8F48-255F8E29C429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C2B1-58E3-4F3C-9D59-B690C7AED7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78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53BD-E1AA-47E7-BCCF-C3F766305112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09DD-E58B-42BE-80B4-200C749A3E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7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76EE-34CE-40F6-BCDE-89290263A4B0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D7DE-955F-48C8-AE7E-228C496227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76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7409-55EA-4F7F-ADB4-9E4918B923D1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7EEC-2842-41E0-9285-148C2E9EFD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17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0861D-0A44-4742-B816-6CC224DAE815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5D9411-2B8A-4505-9869-BE19CE551F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7"/>
          <p:cNvSpPr txBox="1">
            <a:spLocks noChangeArrowheads="1"/>
          </p:cNvSpPr>
          <p:nvPr/>
        </p:nvSpPr>
        <p:spPr bwMode="auto">
          <a:xfrm>
            <a:off x="0" y="1000125"/>
            <a:ext cx="2071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800"/>
          </a:p>
        </p:txBody>
      </p:sp>
      <p:sp>
        <p:nvSpPr>
          <p:cNvPr id="2053" name="CaixaDeTexto 8"/>
          <p:cNvSpPr txBox="1">
            <a:spLocks noChangeArrowheads="1"/>
          </p:cNvSpPr>
          <p:nvPr/>
        </p:nvSpPr>
        <p:spPr bwMode="auto">
          <a:xfrm>
            <a:off x="2214563" y="1143000"/>
            <a:ext cx="6786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54" name="CaixaDeTexto 13"/>
          <p:cNvSpPr txBox="1">
            <a:spLocks noChangeArrowheads="1"/>
          </p:cNvSpPr>
          <p:nvPr/>
        </p:nvSpPr>
        <p:spPr bwMode="auto">
          <a:xfrm>
            <a:off x="0" y="1143000"/>
            <a:ext cx="20716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Mufferaw" pitchFamily="66" charset="0"/>
              </a:rPr>
              <a:t>Aula Programada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 b="1"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Mufferaw" pitchFamily="66" charset="0"/>
              </a:rPr>
              <a:t>Biologia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Mufferaw" pitchFamily="66" charset="0"/>
              </a:rPr>
              <a:t>Tema: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FFFF00"/>
                </a:solidFill>
                <a:latin typeface="Mufferaw" pitchFamily="66" charset="0"/>
              </a:rPr>
              <a:t>Sistema Nervoso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056" name="Imagem 10" descr="7_jpge8e0ff37-54c8-459f-8392-45f327269570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0125"/>
            <a:ext cx="5857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III)  Tronco encefálico </a:t>
            </a: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  <a:cs typeface="Tahoma" pitchFamily="34" charset="0"/>
              </a:rPr>
              <a:t>Mesencéfalo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Recepção e coordenação da contração muscular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Postura corporal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1269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1271" name="CaixaDeTexto 10"/>
          <p:cNvSpPr txBox="1">
            <a:spLocks noChangeArrowheads="1"/>
          </p:cNvSpPr>
          <p:nvPr/>
        </p:nvSpPr>
        <p:spPr bwMode="auto">
          <a:xfrm>
            <a:off x="1285875" y="56435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2857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III)  Tronco encefálico </a:t>
            </a: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  <a:cs typeface="Tahoma" pitchFamily="34" charset="0"/>
              </a:rPr>
              <a:t>Ponte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Manutenção da postura corporal, equilíbrio do corpo e tônus muscular.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2293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5" name="CaixaDeTexto 9"/>
          <p:cNvSpPr txBox="1">
            <a:spLocks noChangeArrowheads="1"/>
          </p:cNvSpPr>
          <p:nvPr/>
        </p:nvSpPr>
        <p:spPr bwMode="auto">
          <a:xfrm>
            <a:off x="2500313" y="59293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cxnSp>
        <p:nvCxnSpPr>
          <p:cNvPr id="13" name="Conector reto 12"/>
          <p:cNvCxnSpPr/>
          <p:nvPr/>
        </p:nvCxnSpPr>
        <p:spPr>
          <a:xfrm rot="10800000" flipV="1">
            <a:off x="3286125" y="5643563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5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III)  Tronco encefálico </a:t>
            </a: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  <a:cs typeface="Tahoma" pitchFamily="34" charset="0"/>
              </a:rPr>
              <a:t>Bulbo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Controle dos batimentos cardíacos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Controle dos movimentos respiratórios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Controle da deglutição (engolir)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3317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9" name="CaixaDeTexto 10"/>
          <p:cNvSpPr txBox="1">
            <a:spLocks noChangeArrowheads="1"/>
          </p:cNvSpPr>
          <p:nvPr/>
        </p:nvSpPr>
        <p:spPr bwMode="auto">
          <a:xfrm>
            <a:off x="2500313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2" name="Conector reto 11"/>
          <p:cNvCxnSpPr/>
          <p:nvPr/>
        </p:nvCxnSpPr>
        <p:spPr>
          <a:xfrm rot="10800000" flipV="1">
            <a:off x="3714750" y="6072188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86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b)  Medula Espinhal (raque)</a:t>
            </a: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Cordão cilíndrico que parte da base do encéfalo e percorre toda a coluna vertebral.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Aloja-se dentro das perfurações das vértebras.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Da medula espinhal partem 31 pares de nervos raquidianos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4341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4342" name="Imagem 5" descr="med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4688"/>
            <a:ext cx="27860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m 10" descr="Medula_espinhal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643313"/>
            <a:ext cx="5359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94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b)  Medula Espinhal (raque)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  <a:cs typeface="Tahoma" pitchFamily="34" charset="0"/>
              </a:rPr>
              <a:t>Funções da medula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Recebe as informações de diversas partes do corpo e as enviam para o encéfalo e vice-versa.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Responsável pelos atos reflexos (reflexo medular).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5365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7" name="Imagem 6" descr="3_jpge1ca64e6-d9b4-41fe-b95f-cdbb429dd42fLar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71802" y="3571876"/>
            <a:ext cx="3071810" cy="3071810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367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b)  Medula Espinhal (raque)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  <a:cs typeface="Tahoma" pitchFamily="34" charset="0"/>
              </a:rPr>
              <a:t>Reflexo Medular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6390" name="Imagem 10" descr="reflex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43175"/>
            <a:ext cx="821531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357563" y="1571625"/>
            <a:ext cx="5572125" cy="68103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700" dirty="0">
                <a:cs typeface="Tahoma" pitchFamily="34" charset="0"/>
              </a:rPr>
              <a:t>A medula espinhal é capaz de elaborar respostas rápidas em situações de emergência, sem a interferência do encéfalo.</a:t>
            </a:r>
            <a:endParaRPr lang="pt-B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78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c)  Meninges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São três delicadas membranas que revestem e protegem o sistema nervoso central (SNC).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 err="1">
                <a:latin typeface="+mn-lt"/>
                <a:cs typeface="Tahoma" pitchFamily="34" charset="0"/>
              </a:rPr>
              <a:t>Dura-máter</a:t>
            </a:r>
            <a:r>
              <a:rPr lang="pt-BR" dirty="0">
                <a:latin typeface="+mn-lt"/>
                <a:cs typeface="Tahoma" pitchFamily="34" charset="0"/>
              </a:rPr>
              <a:t> 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Aracnóide 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 err="1">
                <a:latin typeface="+mn-lt"/>
                <a:cs typeface="Tahoma" pitchFamily="34" charset="0"/>
              </a:rPr>
              <a:t>Pia-máter</a:t>
            </a: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7414" name="Imagem 7" descr="medul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4286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m 9" descr="menin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14625"/>
            <a:ext cx="46434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285875" y="6072188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Medula espinhal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215063" y="6215063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Encéfalo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0" descr="nerv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851275"/>
            <a:ext cx="29527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6786563" cy="567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4) 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Constituído por: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  <a:cs typeface="Tahoma" pitchFamily="34" charset="0"/>
              </a:rPr>
              <a:t>Nervos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  <a:cs typeface="Tahoma" pitchFamily="34" charset="0"/>
              </a:rPr>
              <a:t>Gânglios nervosos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>
                <a:latin typeface="+mn-lt"/>
                <a:cs typeface="Tahoma" pitchFamily="34" charset="0"/>
              </a:rPr>
              <a:t>Terminações nervosas (receptores para dor, tato, frio, pressão, calor, paladar, etc.).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5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Nervos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São fios finos formados por vários axônios de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neurônios envolvidos por tecido conjuntivo.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Transmitem mensagens de várias partes do corpo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para o sistema nervoso central ou destes para as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regiões corporais.	</a:t>
            </a:r>
            <a:endParaRPr lang="pt-BR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8438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Classificação dos nervos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/>
              <a:defRPr/>
            </a:pPr>
            <a:r>
              <a:rPr lang="pt-BR" b="1" dirty="0">
                <a:latin typeface="+mn-lt"/>
                <a:cs typeface="Tahoma" pitchFamily="34" charset="0"/>
              </a:rPr>
              <a:t>Quanto ao tipo de neurônio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Sensitivos  ou aferentes (contém apenas neurônios sensitivos)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Motores ou eferentes (contém apenas neurônios motores)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Mistos (contém neurônios sensitivos e motores)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 startAt="2"/>
              <a:defRPr/>
            </a:pPr>
            <a:r>
              <a:rPr lang="pt-BR" b="1" dirty="0">
                <a:latin typeface="+mn-lt"/>
                <a:cs typeface="Tahoma" pitchFamily="34" charset="0"/>
              </a:rPr>
              <a:t>Quanto à posição anatômica</a:t>
            </a: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 startAt="2"/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Cranianos (ligados ao encéfalo) –  12 pares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Raquidianos  ou espinhais (ligados à medula) – 31 pares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9461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9462" name="Imagem 6" descr="nerv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019300"/>
            <a:ext cx="1879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Gânglios nervosos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Aglomerado de corpos celulares de neurônios encontrados fora do sistema nervo central.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20485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20486" name="Imagem 7" descr="nerv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643313"/>
            <a:ext cx="29527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m 9" descr="ganglio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57500"/>
            <a:ext cx="2270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572250" y="3571875"/>
            <a:ext cx="2000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Corpos celulares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5643563" y="3571875"/>
            <a:ext cx="928687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16200000" flipH="1">
            <a:off x="5500688" y="3429000"/>
            <a:ext cx="142875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5500688" y="3571875"/>
            <a:ext cx="142875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Introdução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O sistema nervoso é responsável pelo ajustamento do organismo ao ambiente. Sua função é perceber e identificar as condições ambientais externas, bem como as condições reinantes dentro do próprio corpo e elaborar respostas que adaptem a essas condições.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2) Organização do sistema nervoso humano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85813" y="3286125"/>
          <a:ext cx="7572375" cy="338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/>
                <a:gridCol w="1065404"/>
                <a:gridCol w="1860454"/>
                <a:gridCol w="1860454"/>
              </a:tblGrid>
              <a:tr h="335249">
                <a:tc rowSpan="6">
                  <a:txBody>
                    <a:bodyPr/>
                    <a:lstStyle/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Sistema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Nervoso Central</a:t>
                      </a:r>
                    </a:p>
                    <a:p>
                      <a:pPr algn="ctr"/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(SNC)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Encéfalo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Cérebro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Cerebelo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Tronco Encefálico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Mesencéfalo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Ponte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Bulbo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Medula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65726"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35249">
                <a:tc rowSpan="3"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Sistema Nervoso Periférico</a:t>
                      </a:r>
                    </a:p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(SNP)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Nervos cranianos (12 pares)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Nervos raquidianos (31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pares)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Terminações nervosas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have esquerda 7"/>
          <p:cNvSpPr/>
          <p:nvPr/>
        </p:nvSpPr>
        <p:spPr>
          <a:xfrm>
            <a:off x="3429000" y="3786188"/>
            <a:ext cx="214313" cy="1500187"/>
          </a:xfrm>
          <a:prstGeom prst="leftBrace">
            <a:avLst>
              <a:gd name="adj1" fmla="val 8333"/>
              <a:gd name="adj2" fmla="val 2682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3500438" y="5643563"/>
            <a:ext cx="142875" cy="1071562"/>
          </a:xfrm>
          <a:prstGeom prst="leftBrace">
            <a:avLst>
              <a:gd name="adj1" fmla="val 8333"/>
              <a:gd name="adj2" fmla="val 242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4500563" y="3286125"/>
            <a:ext cx="285750" cy="1285875"/>
          </a:xfrm>
          <a:prstGeom prst="leftBrace">
            <a:avLst>
              <a:gd name="adj1" fmla="val 8333"/>
              <a:gd name="adj2" fmla="val 4965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have esquerda 11"/>
          <p:cNvSpPr/>
          <p:nvPr/>
        </p:nvSpPr>
        <p:spPr>
          <a:xfrm>
            <a:off x="6286500" y="3929063"/>
            <a:ext cx="285750" cy="1071562"/>
          </a:xfrm>
          <a:prstGeom prst="leftBrace">
            <a:avLst>
              <a:gd name="adj1" fmla="val 8333"/>
              <a:gd name="adj2" fmla="val 4265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fh.bio.br/sentidos/img/sentidos%20p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286000"/>
            <a:ext cx="65722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6500813" y="3857625"/>
            <a:ext cx="1071562" cy="50006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Terminações Nervosas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86125" y="1571625"/>
            <a:ext cx="5500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Captam estímulos do meio interno ou externo e os levam para o sistema nervoso central.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Divisão do sistema nervoso periférico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42875" y="2286000"/>
          <a:ext cx="8786813" cy="1724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699"/>
                <a:gridCol w="3919893"/>
                <a:gridCol w="1652221"/>
              </a:tblGrid>
              <a:tr h="80970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Sistema Nervoso Voluntário </a:t>
                      </a:r>
                      <a:r>
                        <a:rPr lang="pt-BR" sz="1800" dirty="0" smtClean="0"/>
                        <a:t>(somático)</a:t>
                      </a:r>
                      <a:endParaRPr lang="pt-BR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Ações conscientes: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aseline="0" dirty="0" smtClean="0"/>
                        <a:t>andar, falar, pensar, movimentar um braço, etc.</a:t>
                      </a:r>
                      <a:endParaRPr lang="pt-BR" sz="1800" dirty="0" smtClean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710" marB="45710"/>
                </a:tc>
              </a:tr>
              <a:tr h="372893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Sistema Nervoso Autônomo</a:t>
                      </a:r>
                    </a:p>
                    <a:p>
                      <a:pPr algn="ctr"/>
                      <a:r>
                        <a:rPr lang="pt-BR" sz="1800" dirty="0" smtClean="0"/>
                        <a:t>(visceral)</a:t>
                      </a:r>
                      <a:endParaRPr lang="pt-BR" sz="1800" dirty="0"/>
                    </a:p>
                  </a:txBody>
                  <a:tcPr marT="45710" marB="4571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Ações inconscientes:</a:t>
                      </a:r>
                      <a:r>
                        <a:rPr lang="pt-BR" sz="1800" dirty="0" smtClean="0"/>
                        <a:t> controle</a:t>
                      </a:r>
                      <a:r>
                        <a:rPr lang="pt-BR" sz="1800" baseline="0" dirty="0" smtClean="0"/>
                        <a:t> da digestão, batimentos cardíacos, movimento das vísceras, etc.</a:t>
                      </a:r>
                      <a:endParaRPr lang="pt-BR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Simpático</a:t>
                      </a:r>
                      <a:endParaRPr lang="pt-B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</a:tr>
              <a:tr h="5414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Parassimpático</a:t>
                      </a:r>
                      <a:endParaRPr lang="pt-B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b="1" dirty="0">
                <a:latin typeface="+mn-lt"/>
                <a:cs typeface="Tahoma" pitchFamily="34" charset="0"/>
              </a:rPr>
              <a:t>Sistema Nervoso Voluntário (Somático)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Formado por nervos motores que conduzem impulsos do sistema nervoso central (SNC) à musculatura estriada esquelética.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Determina ações conscientes: Andar, falar, abraçar, correr, etc.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714500" y="4071938"/>
            <a:ext cx="128587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558" name="CaixaDeTexto 6"/>
          <p:cNvSpPr txBox="1">
            <a:spLocks noChangeArrowheads="1"/>
          </p:cNvSpPr>
          <p:nvPr/>
        </p:nvSpPr>
        <p:spPr bwMode="auto">
          <a:xfrm>
            <a:off x="1785938" y="42862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charset="0"/>
              </a:rPr>
              <a:t>SNC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2428875" y="4857750"/>
            <a:ext cx="25717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2286000" y="4714875"/>
            <a:ext cx="357188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5000625" y="4643438"/>
            <a:ext cx="285750" cy="214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000625" y="4857750"/>
            <a:ext cx="285750" cy="214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Fluxograma: Decisão 17"/>
          <p:cNvSpPr/>
          <p:nvPr/>
        </p:nvSpPr>
        <p:spPr>
          <a:xfrm rot="5400000">
            <a:off x="4679156" y="4464844"/>
            <a:ext cx="1928813" cy="714375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285875" y="5286375"/>
            <a:ext cx="2214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Corpos celulares dentro do SNC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357688" y="5857875"/>
            <a:ext cx="2500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Axônios controlando a musculatura esquelética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3571875" y="4500563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5180013" y="4892675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5400000">
            <a:off x="5108575" y="4821238"/>
            <a:ext cx="7858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rot="5400000">
            <a:off x="5537201" y="4892675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5400000">
            <a:off x="5322887" y="4821238"/>
            <a:ext cx="7858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5400000">
            <a:off x="4929981" y="4785519"/>
            <a:ext cx="1285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rot="5400000">
            <a:off x="5001419" y="4785519"/>
            <a:ext cx="1285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b)  Sistema Nervoso Autônomo (vegetativo ou visceral)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Constituído por nervos motores que conduzem impulsos do sistema nervoso central à musculatura lisa de órgãos viscerais, músculos cardíacos e glândulas.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Realiza o controle da digestão, sistema cardiovascular, excretor e endócrino.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Os nervos do SNP autônomo possuem dois tipos de neurônios: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>
                <a:latin typeface="+mn-lt"/>
                <a:cs typeface="Tahoma" pitchFamily="34" charset="0"/>
              </a:rPr>
              <a:t>Pré-ganglionares (corpo celular dentro do SNC)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 err="1">
                <a:latin typeface="+mn-lt"/>
                <a:cs typeface="Tahoma" pitchFamily="34" charset="0"/>
              </a:rPr>
              <a:t>Pós-ganglionares</a:t>
            </a:r>
            <a:r>
              <a:rPr lang="pt-BR" dirty="0">
                <a:latin typeface="+mn-lt"/>
                <a:cs typeface="Tahoma" pitchFamily="34" charset="0"/>
              </a:rPr>
              <a:t> (Corpo celular dentro do gânglio)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500188" y="5143500"/>
            <a:ext cx="128587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4582" name="Grupo 23"/>
          <p:cNvGrpSpPr>
            <a:grpSpLocks/>
          </p:cNvGrpSpPr>
          <p:nvPr/>
        </p:nvGrpSpPr>
        <p:grpSpPr bwMode="auto">
          <a:xfrm>
            <a:off x="2143125" y="5715000"/>
            <a:ext cx="1785938" cy="285750"/>
            <a:chOff x="2285984" y="4714884"/>
            <a:chExt cx="2714644" cy="285752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2428353" y="4857760"/>
              <a:ext cx="2572275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2285984" y="4714884"/>
              <a:ext cx="357126" cy="2857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24583" name="Grupo 26"/>
          <p:cNvGrpSpPr>
            <a:grpSpLocks/>
          </p:cNvGrpSpPr>
          <p:nvPr/>
        </p:nvGrpSpPr>
        <p:grpSpPr bwMode="auto">
          <a:xfrm>
            <a:off x="3929063" y="5643563"/>
            <a:ext cx="285750" cy="428625"/>
            <a:chOff x="5000628" y="4643446"/>
            <a:chExt cx="285752" cy="428628"/>
          </a:xfrm>
        </p:grpSpPr>
        <p:cxnSp>
          <p:nvCxnSpPr>
            <p:cNvPr id="25" name="Conector reto 24"/>
            <p:cNvCxnSpPr/>
            <p:nvPr/>
          </p:nvCxnSpPr>
          <p:spPr>
            <a:xfrm flipV="1">
              <a:off x="5000628" y="4643446"/>
              <a:ext cx="285752" cy="214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5000628" y="4857759"/>
              <a:ext cx="285752" cy="2143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584" name="Grupo 27"/>
          <p:cNvGrpSpPr>
            <a:grpSpLocks/>
          </p:cNvGrpSpPr>
          <p:nvPr/>
        </p:nvGrpSpPr>
        <p:grpSpPr bwMode="auto">
          <a:xfrm>
            <a:off x="4286250" y="5715000"/>
            <a:ext cx="1785938" cy="285750"/>
            <a:chOff x="2285984" y="4714884"/>
            <a:chExt cx="2714644" cy="285752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2428353" y="4857760"/>
              <a:ext cx="2572275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>
              <a:off x="2285984" y="4714884"/>
              <a:ext cx="357126" cy="2857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24585" name="Grupo 30"/>
          <p:cNvGrpSpPr>
            <a:grpSpLocks/>
          </p:cNvGrpSpPr>
          <p:nvPr/>
        </p:nvGrpSpPr>
        <p:grpSpPr bwMode="auto">
          <a:xfrm>
            <a:off x="6072188" y="5643563"/>
            <a:ext cx="285750" cy="428625"/>
            <a:chOff x="5000628" y="4643446"/>
            <a:chExt cx="285752" cy="428628"/>
          </a:xfrm>
        </p:grpSpPr>
        <p:cxnSp>
          <p:nvCxnSpPr>
            <p:cNvPr id="32" name="Conector reto 31"/>
            <p:cNvCxnSpPr/>
            <p:nvPr/>
          </p:nvCxnSpPr>
          <p:spPr>
            <a:xfrm flipV="1">
              <a:off x="5000628" y="4643446"/>
              <a:ext cx="285752" cy="214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5000628" y="4857759"/>
              <a:ext cx="285752" cy="2143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Coração 33"/>
          <p:cNvSpPr/>
          <p:nvPr/>
        </p:nvSpPr>
        <p:spPr>
          <a:xfrm>
            <a:off x="6429375" y="5500688"/>
            <a:ext cx="928688" cy="1000125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587" name="CaixaDeTexto 34"/>
          <p:cNvSpPr txBox="1">
            <a:spLocks noChangeArrowheads="1"/>
          </p:cNvSpPr>
          <p:nvPr/>
        </p:nvSpPr>
        <p:spPr bwMode="auto">
          <a:xfrm>
            <a:off x="1571625" y="521493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charset="0"/>
              </a:rPr>
              <a:t>SNC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786188" y="5429250"/>
            <a:ext cx="928687" cy="928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6357938" y="5000625"/>
            <a:ext cx="928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órgão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786188" y="5072063"/>
            <a:ext cx="928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gânglio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643438" y="60721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Neurônio</a:t>
            </a:r>
          </a:p>
          <a:p>
            <a:pPr algn="ctr">
              <a:defRPr/>
            </a:pPr>
            <a:r>
              <a:rPr lang="pt-BR" dirty="0" err="1">
                <a:latin typeface="+mn-lt"/>
              </a:rPr>
              <a:t>Pós-ganglionar</a:t>
            </a:r>
            <a:endParaRPr lang="pt-BR" dirty="0">
              <a:latin typeface="+mn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286000" y="6072188"/>
            <a:ext cx="1643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Neurônio</a:t>
            </a:r>
          </a:p>
          <a:p>
            <a:pPr algn="ctr">
              <a:defRPr/>
            </a:pPr>
            <a:r>
              <a:rPr lang="pt-BR" dirty="0">
                <a:latin typeface="+mn-lt"/>
              </a:rPr>
              <a:t>Pré-ganglionar</a:t>
            </a:r>
          </a:p>
        </p:txBody>
      </p:sp>
      <p:cxnSp>
        <p:nvCxnSpPr>
          <p:cNvPr id="41" name="Conector de seta reta 40"/>
          <p:cNvCxnSpPr/>
          <p:nvPr/>
        </p:nvCxnSpPr>
        <p:spPr>
          <a:xfrm>
            <a:off x="3000375" y="557212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5214938" y="564356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9144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b)  Sistema Nervoso Autônomo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b="1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É dividido em duas partes: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00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>
                <a:latin typeface="+mn-lt"/>
                <a:cs typeface="Tahoma" pitchFamily="34" charset="0"/>
              </a:rPr>
              <a:t>Simpático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>
                <a:latin typeface="+mn-lt"/>
                <a:cs typeface="Tahoma" pitchFamily="34" charset="0"/>
              </a:rPr>
              <a:t>Parassimpático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</a:rPr>
              <a:t>Sistema Nervoso Simpático: </a:t>
            </a:r>
            <a:r>
              <a:rPr lang="pt-BR" dirty="0">
                <a:latin typeface="+mn-lt"/>
              </a:rPr>
              <a:t>Prepara o organismo para o estresse (instinto de fuga ou luta)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</a:rPr>
              <a:t>Sistema Nervos Parassimpático: </a:t>
            </a:r>
            <a:r>
              <a:rPr lang="pt-BR" dirty="0">
                <a:latin typeface="+mn-lt"/>
              </a:rPr>
              <a:t>Estimula atividades relaxantes (repouso)</a:t>
            </a:r>
            <a:endParaRPr lang="pt-BR" b="1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>
                <a:solidFill>
                  <a:srgbClr val="C00000"/>
                </a:solidFill>
                <a:latin typeface="+mn-lt"/>
              </a:rPr>
              <a:t>Ações antagônicas no organismo!</a:t>
            </a:r>
            <a:r>
              <a:rPr lang="pt-BR" dirty="0">
                <a:latin typeface="+mn-lt"/>
              </a:rPr>
              <a:t>	</a:t>
            </a: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9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822325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Sistema nervoso periférico (SNP)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Diferenças entre os sistemas nervosos simpático e parassimpático:</a:t>
            </a:r>
            <a:r>
              <a:rPr lang="pt-BR" dirty="0">
                <a:latin typeface="+mn-lt"/>
              </a:rPr>
              <a:t>	</a:t>
            </a: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313" y="2357438"/>
          <a:ext cx="8715375" cy="361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50"/>
                <a:gridCol w="3000375"/>
                <a:gridCol w="3143249"/>
              </a:tblGrid>
              <a:tr h="39618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Sistema Nervoso Autônomo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7" marB="45707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137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Simpático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Parassimpático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</a:tr>
              <a:tr h="37137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Fibra</a:t>
                      </a:r>
                      <a:r>
                        <a:rPr lang="pt-BR" sz="1800" b="1" baseline="0" dirty="0" smtClean="0"/>
                        <a:t> pré-ganglionar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curta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longa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</a:tr>
              <a:tr h="37137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Fibra pós-ganglionar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longa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curta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</a:tr>
              <a:tr h="91428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Origem dos nervos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Região torácica e lombar da medula (somente nervos raquidianos)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Região</a:t>
                      </a:r>
                      <a:r>
                        <a:rPr lang="pt-BR" sz="1800" baseline="0" dirty="0" smtClean="0"/>
                        <a:t> cervical (nervos cranianos) e região sacral da medula (nervos raquidianos)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</a:tr>
              <a:tr h="118857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Mediador químico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Fibras</a:t>
                      </a:r>
                      <a:r>
                        <a:rPr lang="pt-BR" sz="1800" baseline="0" dirty="0" smtClean="0"/>
                        <a:t> pré-ganglionares: Acetilcolina</a:t>
                      </a:r>
                    </a:p>
                    <a:p>
                      <a:pPr algn="ctr"/>
                      <a:r>
                        <a:rPr lang="pt-BR" sz="1800" baseline="0" dirty="0" smtClean="0"/>
                        <a:t>Fibras pós-ganglionares: Adrenalina</a:t>
                      </a: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Fibras pré-ganglionares: Acetilcolina</a:t>
                      </a:r>
                    </a:p>
                    <a:p>
                      <a:pPr algn="ctr"/>
                      <a:r>
                        <a:rPr lang="pt-BR" sz="1800" dirty="0" smtClean="0"/>
                        <a:t>Fibras pós-ganglionares:</a:t>
                      </a:r>
                    </a:p>
                    <a:p>
                      <a:pPr algn="ctr"/>
                      <a:r>
                        <a:rPr lang="pt-BR" sz="1800" dirty="0" smtClean="0"/>
                        <a:t>Acetilcolina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3000375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Exercícios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4313" y="1214438"/>
            <a:ext cx="8643937" cy="285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b="1" dirty="0">
                <a:latin typeface="+mn-lt"/>
              </a:rPr>
              <a:t>1) (VUNESP) Quando uma pessoa encosta a mão em um ferro quente, ela reage imediatamente por meio de um reflexo.  Neste reflexo o neurônio efetuador (motor) leva o impulso nervoso para:</a:t>
            </a:r>
            <a:endParaRPr lang="pt-BR" b="1" dirty="0">
              <a:latin typeface="+mn-lt"/>
            </a:endParaRPr>
          </a:p>
          <a:p>
            <a:pPr>
              <a:defRPr/>
            </a:pPr>
            <a:r>
              <a:rPr lang="pt-PT" b="1" dirty="0">
                <a:latin typeface="+mn-lt"/>
              </a:rPr>
              <a:t> </a:t>
            </a:r>
            <a:endParaRPr lang="pt-BR" b="1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a) a medula espinhal.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b) o encéfalo.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os músculos flexores do braço 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d) as terminações sensoriais de calor na ponta dos dedos.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e) as terminações sensoriais de dor na ponta dos dedos.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072188" y="2643188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C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5750" y="4143375"/>
            <a:ext cx="85725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latin typeface="+mn-lt"/>
              </a:rPr>
              <a:t>2) Se o cerebelo de um rato for destruído, ele perderá a capacidade de</a:t>
            </a:r>
            <a:r>
              <a:rPr lang="pt-PT" dirty="0">
                <a:latin typeface="+mn-lt"/>
              </a:rPr>
              <a:t>: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PT" dirty="0">
                <a:latin typeface="+mn-lt"/>
              </a:rPr>
              <a:t>a) digerir alimentos.		</a:t>
            </a:r>
          </a:p>
          <a:p>
            <a:pPr>
              <a:defRPr/>
            </a:pPr>
            <a:r>
              <a:rPr lang="pt-PT" dirty="0">
                <a:latin typeface="+mn-lt"/>
              </a:rPr>
              <a:t>b) respirar.			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andar. </a:t>
            </a:r>
          </a:p>
          <a:p>
            <a:pPr>
              <a:defRPr/>
            </a:pPr>
            <a:r>
              <a:rPr lang="pt-PT" dirty="0">
                <a:latin typeface="+mn-lt"/>
              </a:rPr>
              <a:t>d) eliminar excretas</a:t>
            </a:r>
          </a:p>
          <a:p>
            <a:pPr>
              <a:defRPr/>
            </a:pPr>
            <a:r>
              <a:rPr lang="pt-PT" dirty="0">
                <a:latin typeface="+mn-lt"/>
              </a:rPr>
              <a:t>e) produzir anticorpos.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357563" y="50006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4313" y="1214438"/>
            <a:ext cx="8715375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latin typeface="+mn-lt"/>
              </a:rPr>
              <a:t>3) Assinale a alternativa que apresenta de forma correta, a condução do impulso nervoso nos neurônios sensorial e motor.</a:t>
            </a:r>
            <a:endParaRPr lang="pt-BR" b="1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PT" dirty="0">
                <a:latin typeface="+mn-lt"/>
              </a:rPr>
              <a:t>a) O estímulo nervoso se propaga do dendrito para o corpo celular e deste para o axônio no neurônio sensorial, e o inverso no neurônio motor.</a:t>
            </a:r>
          </a:p>
          <a:p>
            <a:pPr marL="342900" indent="-342900">
              <a:defRPr/>
            </a:pPr>
            <a:endParaRPr lang="pt-BR" sz="800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b) O estímulo nervoso se propaga do axônio para o corpo celular e deste para o dendrito no neurônio sensorial, e o inverso no neurônio motor.</a:t>
            </a: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O estímulo nervoso se propaga do dendrito para o corpo celular e deste para o axônio no neurônio sensorial e no neurônio motor.</a:t>
            </a: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d) O estímulo nervoso se propaga do axônio para o corpo celular e deste para o dendrito, tanto no neurônio sensorial como no motor.</a:t>
            </a: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e) O estímulo nervoso se propaga do dendrito para o corpo celular ou do corpo celular para o dendrito no neurônio sensorial e do corpo celular para o axônio no neurônio motor.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286125" y="5715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a) Encéfalo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Possui cerca de 1,4 kg nos adultos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Está localizado na caixa craniana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Dividido em 3 partes: cérebro, cerebelo e tronco encefálico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4101" name="Imagem 13" descr="02_jpge2e82fc2-8ba5-4cf4-96c5-8084d9359543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71813"/>
            <a:ext cx="37861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ixaDeTexto 14"/>
          <p:cNvSpPr txBox="1">
            <a:spLocks noChangeArrowheads="1"/>
          </p:cNvSpPr>
          <p:nvPr/>
        </p:nvSpPr>
        <p:spPr bwMode="auto">
          <a:xfrm>
            <a:off x="3714750" y="300037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Encéfalo</a:t>
            </a:r>
          </a:p>
        </p:txBody>
      </p:sp>
      <p:sp>
        <p:nvSpPr>
          <p:cNvPr id="4103" name="CaixaDeTexto 15"/>
          <p:cNvSpPr txBox="1">
            <a:spLocks noChangeArrowheads="1"/>
          </p:cNvSpPr>
          <p:nvPr/>
        </p:nvSpPr>
        <p:spPr bwMode="auto">
          <a:xfrm>
            <a:off x="6215063" y="42148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cérebro</a:t>
            </a:r>
          </a:p>
        </p:txBody>
      </p:sp>
      <p:sp>
        <p:nvSpPr>
          <p:cNvPr id="4104" name="CaixaDeTexto 16"/>
          <p:cNvSpPr txBox="1">
            <a:spLocks noChangeArrowheads="1"/>
          </p:cNvSpPr>
          <p:nvPr/>
        </p:nvSpPr>
        <p:spPr bwMode="auto">
          <a:xfrm>
            <a:off x="6357938" y="56435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cerebelo</a:t>
            </a:r>
          </a:p>
        </p:txBody>
      </p:sp>
      <p:sp>
        <p:nvSpPr>
          <p:cNvPr id="4105" name="CaixaDeTexto 17"/>
          <p:cNvSpPr txBox="1">
            <a:spLocks noChangeArrowheads="1"/>
          </p:cNvSpPr>
          <p:nvPr/>
        </p:nvSpPr>
        <p:spPr bwMode="auto">
          <a:xfrm>
            <a:off x="6357938" y="62865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Tronco encefálico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5643563" y="4429125"/>
            <a:ext cx="642937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500688" y="5857875"/>
            <a:ext cx="857250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714875" y="6286500"/>
            <a:ext cx="1643063" cy="214313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4313" y="1214438"/>
            <a:ext cx="8715375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latin typeface="+mn-lt"/>
              </a:rPr>
              <a:t>4) Dos sistemas abaixo relacionados, qual está subordinado ao sistema nervoso vegetativo ou autônomo?</a:t>
            </a:r>
            <a:endParaRPr lang="pt-BR" b="1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a) sistema muscular estriado.		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b) sistema ósseo.			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todo o sistema de revestimento. </a:t>
            </a:r>
          </a:p>
          <a:p>
            <a:pPr>
              <a:defRPr/>
            </a:pPr>
            <a:r>
              <a:rPr lang="pt-PT" dirty="0">
                <a:latin typeface="+mn-lt"/>
              </a:rPr>
              <a:t>d) sistema ósteo-articular</a:t>
            </a:r>
          </a:p>
          <a:p>
            <a:pPr>
              <a:defRPr/>
            </a:pPr>
            <a:r>
              <a:rPr lang="pt-PT" dirty="0">
                <a:latin typeface="+mn-lt"/>
              </a:rPr>
              <a:t>e) sistema glandular.</a:t>
            </a:r>
          </a:p>
          <a:p>
            <a:pPr>
              <a:defRPr/>
            </a:pPr>
            <a:endParaRPr lang="pt-PT" dirty="0">
              <a:latin typeface="+mn-lt"/>
            </a:endParaRPr>
          </a:p>
          <a:p>
            <a:pPr>
              <a:defRPr/>
            </a:pPr>
            <a:r>
              <a:rPr lang="pt-PT" b="1" dirty="0">
                <a:latin typeface="+mn-lt"/>
              </a:rPr>
              <a:t>5) Considere os seguintes elementos do sistema nervoso:</a:t>
            </a:r>
            <a:endParaRPr lang="pt-BR" b="1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I- encéfalo                   III- nervos cranianos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II- medula                    IV- nervos raquidianos</a:t>
            </a: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	O sistema nervoso central é constituído por: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a) II e III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b) III e IV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I e II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d) I e III 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e) II e IV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929063" y="21431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e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214563" y="5786438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4313" y="1214438"/>
            <a:ext cx="8715375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latin typeface="+mn-lt"/>
              </a:rPr>
              <a:t>6) Um arco reflexo simples exige, pelo menos:</a:t>
            </a:r>
            <a:endParaRPr lang="pt-BR" b="1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a) um neurônio motor, um gânglio e a medula.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b) um neurônio sensorial, um gânglio e a medula.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um neurônio sensorial, dois gânglios e a medula.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d) um neurônio motor, um sensorial e um gânglio.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e) dois neurônios ( um sensorial e um motor) e a medula.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b="1" dirty="0">
                <a:latin typeface="+mn-lt"/>
              </a:rPr>
              <a:t>7) Cérebro, cerebelo e bulbo são órgãos do:</a:t>
            </a:r>
            <a:endParaRPr lang="pt-BR" b="1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a) sistema nervoso periférico.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b) sistema nervoso parassimpático.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sistema nervoso autônomo.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d) sistema nervoso central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e) As respostas c e d estão corretas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/>
              <a:t> </a:t>
            </a:r>
            <a:endParaRPr lang="pt-BR" dirty="0"/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572125" y="21431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e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071938" y="414337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214688" y="364331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d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88" y="1214438"/>
            <a:ext cx="8358187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b="1" dirty="0">
                <a:latin typeface="+mn-lt"/>
              </a:rPr>
              <a:t>8) É comum nos animais a presença de receptores específicos ou órgãos dos sentidos capazes de obter informações ambientais ou corpóreas. Após a captação destas informações, impulsos são gerados e transportados para serem processados e interpretados.</a:t>
            </a: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Por onde são transportados e onde ocorre a interpretação desses estímulos, respectivamente?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 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a) SNC e SNA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b) SNA e SNP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c) SNP e SNA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d) SNP e SNC</a:t>
            </a:r>
            <a:endParaRPr lang="pt-BR" dirty="0">
              <a:latin typeface="+mn-lt"/>
            </a:endParaRPr>
          </a:p>
          <a:p>
            <a:pPr>
              <a:defRPr/>
            </a:pPr>
            <a:r>
              <a:rPr lang="pt-PT" dirty="0">
                <a:latin typeface="+mn-lt"/>
              </a:rPr>
              <a:t>e) Nenhuma das respostas anteriores</a:t>
            </a:r>
            <a:endParaRPr lang="pt-BR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9" descr="ex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1563"/>
            <a:ext cx="73580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286125" y="2286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a</a:t>
            </a:r>
          </a:p>
        </p:txBody>
      </p:sp>
      <p:sp>
        <p:nvSpPr>
          <p:cNvPr id="34823" name="CaixaDeTexto 10"/>
          <p:cNvSpPr txBox="1">
            <a:spLocks noChangeArrowheads="1"/>
          </p:cNvSpPr>
          <p:nvPr/>
        </p:nvSpPr>
        <p:spPr bwMode="auto">
          <a:xfrm>
            <a:off x="571500" y="1071563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charset="0"/>
              </a:rPr>
              <a:t>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35843" name="Imagem 12" descr="ex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340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m 13" descr="ex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28975"/>
            <a:ext cx="56483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0" y="414337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c</a:t>
            </a:r>
          </a:p>
        </p:txBody>
      </p:sp>
      <p:sp>
        <p:nvSpPr>
          <p:cNvPr id="35846" name="CaixaDeTexto 15"/>
          <p:cNvSpPr txBox="1">
            <a:spLocks noChangeArrowheads="1"/>
          </p:cNvSpPr>
          <p:nvPr/>
        </p:nvSpPr>
        <p:spPr bwMode="auto">
          <a:xfrm>
            <a:off x="214313" y="142875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34290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572000" y="50006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charset="0"/>
              </a:rPr>
              <a:t>Resposta: c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5750" y="1071563"/>
            <a:ext cx="8429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latin typeface="+mn-lt"/>
              </a:rPr>
              <a:t>(PUC-SP) O esquema abaixo representa, de maneira simplificada, as inter-relações do sistema nervoso.</a:t>
            </a:r>
          </a:p>
          <a:p>
            <a:pPr>
              <a:defRPr/>
            </a:pP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29000" y="2286000"/>
            <a:ext cx="16430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Encéfalo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5072063" y="2428875"/>
            <a:ext cx="1000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5400000">
            <a:off x="5751513" y="2749550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214938" y="3071813"/>
            <a:ext cx="164306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Gânglios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rot="5400000">
            <a:off x="5751513" y="3749675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 flipH="1" flipV="1">
            <a:off x="3572669" y="3428206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2428875" y="2500313"/>
            <a:ext cx="10001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5400000">
            <a:off x="1608138" y="3321050"/>
            <a:ext cx="1643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879" name="CaixaDeTexto 35"/>
          <p:cNvSpPr txBox="1">
            <a:spLocks noChangeArrowheads="1"/>
          </p:cNvSpPr>
          <p:nvPr/>
        </p:nvSpPr>
        <p:spPr bwMode="auto">
          <a:xfrm>
            <a:off x="1857375" y="314325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1</a:t>
            </a:r>
          </a:p>
        </p:txBody>
      </p:sp>
      <p:sp>
        <p:nvSpPr>
          <p:cNvPr id="36880" name="CaixaDeTexto 36"/>
          <p:cNvSpPr txBox="1">
            <a:spLocks noChangeArrowheads="1"/>
          </p:cNvSpPr>
          <p:nvPr/>
        </p:nvSpPr>
        <p:spPr bwMode="auto">
          <a:xfrm>
            <a:off x="3786188" y="3571875"/>
            <a:ext cx="50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2</a:t>
            </a:r>
          </a:p>
        </p:txBody>
      </p:sp>
      <p:sp>
        <p:nvSpPr>
          <p:cNvPr id="36881" name="CaixaDeTexto 37"/>
          <p:cNvSpPr txBox="1">
            <a:spLocks noChangeArrowheads="1"/>
          </p:cNvSpPr>
          <p:nvPr/>
        </p:nvSpPr>
        <p:spPr bwMode="auto">
          <a:xfrm>
            <a:off x="5286375" y="2428875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3</a:t>
            </a:r>
          </a:p>
        </p:txBody>
      </p:sp>
      <p:sp>
        <p:nvSpPr>
          <p:cNvPr id="36882" name="CaixaDeTexto 38"/>
          <p:cNvSpPr txBox="1">
            <a:spLocks noChangeArrowheads="1"/>
          </p:cNvSpPr>
          <p:nvPr/>
        </p:nvSpPr>
        <p:spPr bwMode="auto">
          <a:xfrm>
            <a:off x="6072188" y="350043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4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214438" y="4143375"/>
            <a:ext cx="2357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Resposta </a:t>
            </a:r>
          </a:p>
          <a:p>
            <a:pPr algn="ctr">
              <a:defRPr/>
            </a:pPr>
            <a:r>
              <a:rPr lang="pt-BR" dirty="0">
                <a:latin typeface="+mn-lt"/>
              </a:rPr>
              <a:t>(músculos voluntários)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714875" y="4071938"/>
            <a:ext cx="26431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Resposta </a:t>
            </a:r>
          </a:p>
          <a:p>
            <a:pPr algn="ctr">
              <a:defRPr/>
            </a:pPr>
            <a:r>
              <a:rPr lang="pt-BR" dirty="0">
                <a:latin typeface="+mn-lt"/>
              </a:rPr>
              <a:t>(músculos involuntários)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57188" y="5143500"/>
            <a:ext cx="83581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+mn-lt"/>
              </a:rPr>
              <a:t>Assinale a alternativa correta: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latin typeface="+mn-lt"/>
              </a:rPr>
              <a:t>1 representa uma fibra sensorial do sistema nervoso voluntário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latin typeface="+mn-lt"/>
              </a:rPr>
              <a:t>2 representa uma fibra motora do sistema nervoso simpático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latin typeface="+mn-lt"/>
              </a:rPr>
              <a:t>3 e 4 representam fibras do sistema nervoso autônomo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latin typeface="+mn-lt"/>
              </a:rPr>
              <a:t>1 e 4 representam fibras motoras do sistema nervoso autônomo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a) 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Constitui cerca de 90% da massa encefálica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Sua superfície é bastante pregueada (aumento da superfície)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Dividido em dois hemisférios (esquerdo e direito)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Dividido em duas partes: 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Córtex (externo) – substância cinzenta (corpos neuronais)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Região interna – substância branca (dendritos e axônios)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5125" name="Picture 4" descr="http://www.colegiosaofrancisco.com.br/alfa/corpo-humano-sistema-nervoso/imagens/sistema-nervoso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33850"/>
            <a:ext cx="29289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a) 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Funções: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Sensações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Atos conscientes e voluntários (movimentos)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Pensamento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Memória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Inteligência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Aprendizagem 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Sentidos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Equilíbrio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6149" name="Imagem 9" descr="cereb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286125"/>
            <a:ext cx="42148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718" cy="70788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	</a:t>
            </a:r>
            <a:r>
              <a:rPr lang="pt-BR" b="1" dirty="0">
                <a:latin typeface="+mn-lt"/>
                <a:cs typeface="Tahoma" pitchFamily="34" charset="0"/>
              </a:rPr>
              <a:t>a) Encéfalo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I) Cérebro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Tálamo e Hipotálamo (presentes na região inferior do cérebro)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Tálamo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Reorganização dos estímulos nervosos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Percepção sensorial (consciência)</a:t>
            </a:r>
          </a:p>
          <a:p>
            <a:pPr marL="2628900" lvl="5" indent="-342900" algn="just"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Hipotálamo</a:t>
            </a:r>
          </a:p>
          <a:p>
            <a:pPr marL="2628900" lvl="5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Regulador da homeostase corporal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Temperatura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Apetite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Balanço hídrico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Controle da hipófise e </a:t>
            </a:r>
            <a:r>
              <a:rPr lang="pt-PT" dirty="0">
                <a:latin typeface="+mn-lt"/>
              </a:rPr>
              <a:t>Neurosecreção</a:t>
            </a:r>
            <a:r>
              <a:rPr lang="pt-PT" dirty="0"/>
              <a:t>;</a:t>
            </a:r>
            <a:endParaRPr lang="pt-BR" dirty="0">
              <a:cs typeface="Tahoma" pitchFamily="34" charset="0"/>
            </a:endParaRP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PT" dirty="0">
                <a:latin typeface="+mj-lt"/>
              </a:rPr>
              <a:t>Regulação do comportamento emocional</a:t>
            </a:r>
          </a:p>
          <a:p>
            <a:pPr marL="3086100" lvl="6" indent="-342900" algn="just">
              <a:buFont typeface="Courier New" pitchFamily="49" charset="0"/>
              <a:buChar char="o"/>
              <a:defRPr/>
            </a:pPr>
            <a:r>
              <a:rPr lang="pt-BR" dirty="0">
                <a:latin typeface="+mj-lt"/>
                <a:cs typeface="Tahoma" pitchFamily="34" charset="0"/>
              </a:rPr>
              <a:t>Controle endócrino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                       </a:t>
            </a: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I) Cérebro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Tálamo e Hipotálamo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 rot="5400000" flipH="1" flipV="1">
            <a:off x="3714750" y="3929063"/>
            <a:ext cx="1214437" cy="928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8" name="Imagem 7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514826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aixaDeTexto 9"/>
          <p:cNvSpPr txBox="1">
            <a:spLocks noChangeArrowheads="1"/>
          </p:cNvSpPr>
          <p:nvPr/>
        </p:nvSpPr>
        <p:spPr bwMode="auto">
          <a:xfrm>
            <a:off x="2928938" y="4857750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Tálamo</a:t>
            </a:r>
          </a:p>
        </p:txBody>
      </p:sp>
      <p:sp>
        <p:nvSpPr>
          <p:cNvPr id="8200" name="CaixaDeTexto 10"/>
          <p:cNvSpPr txBox="1">
            <a:spLocks noChangeArrowheads="1"/>
          </p:cNvSpPr>
          <p:nvPr/>
        </p:nvSpPr>
        <p:spPr bwMode="auto">
          <a:xfrm>
            <a:off x="3429000" y="52863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Hipotálamo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3714750" y="4071938"/>
            <a:ext cx="1643063" cy="85725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4143375" y="4429125"/>
            <a:ext cx="1000125" cy="85725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II) Cerebelo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Responsável pelo equilíbrio do corpo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Tônus e vigor muscular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Orientação espacial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Coordenação dos movimentos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9221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3" name="CaixaDeTexto 10"/>
          <p:cNvSpPr txBox="1">
            <a:spLocks noChangeArrowheads="1"/>
          </p:cNvSpPr>
          <p:nvPr/>
        </p:nvSpPr>
        <p:spPr bwMode="auto">
          <a:xfrm>
            <a:off x="5857875" y="585787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Cerebelo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5286375" y="5715000"/>
            <a:ext cx="928688" cy="28575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357188" y="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Nervoso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III) Tronco encefálico 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3 divisões: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Mesencéfalo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Ponte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Bulbo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+mn-lt"/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10245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CaixaDeTexto 7"/>
          <p:cNvSpPr txBox="1">
            <a:spLocks noChangeArrowheads="1"/>
          </p:cNvSpPr>
          <p:nvPr/>
        </p:nvSpPr>
        <p:spPr bwMode="auto">
          <a:xfrm>
            <a:off x="3000375" y="5643563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7" name="CaixaDeTexto 10"/>
          <p:cNvSpPr txBox="1">
            <a:spLocks noChangeArrowheads="1"/>
          </p:cNvSpPr>
          <p:nvPr/>
        </p:nvSpPr>
        <p:spPr bwMode="auto">
          <a:xfrm>
            <a:off x="1285875" y="56435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2857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49" name="CaixaDeTexto 14"/>
          <p:cNvSpPr txBox="1">
            <a:spLocks noChangeArrowheads="1"/>
          </p:cNvSpPr>
          <p:nvPr/>
        </p:nvSpPr>
        <p:spPr bwMode="auto">
          <a:xfrm>
            <a:off x="2071688" y="592931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sp>
        <p:nvSpPr>
          <p:cNvPr id="10250" name="CaixaDeTexto 15"/>
          <p:cNvSpPr txBox="1">
            <a:spLocks noChangeArrowheads="1"/>
          </p:cNvSpPr>
          <p:nvPr/>
        </p:nvSpPr>
        <p:spPr bwMode="auto">
          <a:xfrm>
            <a:off x="2500313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8" name="Conector reto 17"/>
          <p:cNvCxnSpPr/>
          <p:nvPr/>
        </p:nvCxnSpPr>
        <p:spPr>
          <a:xfrm rot="10800000" flipV="1">
            <a:off x="3286125" y="5643563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0800000" flipV="1">
            <a:off x="3714750" y="6072188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la-Sistema-Nervos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Aula-Sistema-Nervoso</Template>
  <TotalTime>0</TotalTime>
  <Words>886</Words>
  <Application>Microsoft Office PowerPoint</Application>
  <PresentationFormat>Apresentação na tela (4:3)</PresentationFormat>
  <Paragraphs>575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Mufferaw</vt:lpstr>
      <vt:lpstr>Tahoma</vt:lpstr>
      <vt:lpstr>Wingdings</vt:lpstr>
      <vt:lpstr>Courier New</vt:lpstr>
      <vt:lpstr>Aula-Sistema-Nervoso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</cp:revision>
  <dcterms:created xsi:type="dcterms:W3CDTF">2014-12-01T02:36:59Z</dcterms:created>
  <dcterms:modified xsi:type="dcterms:W3CDTF">2014-12-01T02:37:32Z</dcterms:modified>
</cp:coreProperties>
</file>