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3" r:id="rId4"/>
    <p:sldId id="264" r:id="rId5"/>
    <p:sldId id="265" r:id="rId6"/>
    <p:sldId id="266" r:id="rId7"/>
    <p:sldId id="258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942-7243-433C-9AD0-AF0B55660005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67BE-95C3-4ECA-89FF-E95D854561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942-7243-433C-9AD0-AF0B55660005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67BE-95C3-4ECA-89FF-E95D854561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942-7243-433C-9AD0-AF0B55660005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67BE-95C3-4ECA-89FF-E95D854561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942-7243-433C-9AD0-AF0B55660005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67BE-95C3-4ECA-89FF-E95D854561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942-7243-433C-9AD0-AF0B55660005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67BE-95C3-4ECA-89FF-E95D854561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942-7243-433C-9AD0-AF0B55660005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67BE-95C3-4ECA-89FF-E95D854561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942-7243-433C-9AD0-AF0B55660005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67BE-95C3-4ECA-89FF-E95D854561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942-7243-433C-9AD0-AF0B55660005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67BE-95C3-4ECA-89FF-E95D854561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942-7243-433C-9AD0-AF0B55660005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67BE-95C3-4ECA-89FF-E95D854561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942-7243-433C-9AD0-AF0B55660005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67BE-95C3-4ECA-89FF-E95D854561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3942-7243-433C-9AD0-AF0B55660005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67BE-95C3-4ECA-89FF-E95D854561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F3942-7243-433C-9AD0-AF0B55660005}" type="datetimeFigureOut">
              <a:rPr lang="pt-BR" smtClean="0"/>
              <a:pPr/>
              <a:t>22/10/2015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F67BE-95C3-4ECA-89FF-E95D854561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.org/iso/home.html" TargetMode="External"/><Relationship Id="rId2" Type="http://schemas.openxmlformats.org/officeDocument/2006/relationships/hyperlink" Target="http://www.bureauveritascertification.com.br/solucoes/sistema-de-gestao/qualidade/iso-9001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pt-BR" cap="all" dirty="0"/>
              <a:t>ISO </a:t>
            </a:r>
            <a:r>
              <a:rPr lang="pt-BR" cap="all" dirty="0" smtClean="0"/>
              <a:t>9001:2015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 algn="just"/>
            <a:r>
              <a:rPr lang="pt-BR" sz="2800" dirty="0"/>
              <a:t>A </a:t>
            </a:r>
            <a:r>
              <a:rPr lang="pt-BR" sz="2800" b="1" dirty="0">
                <a:hlinkClick r:id="rId2"/>
              </a:rPr>
              <a:t>norma ISO 9001</a:t>
            </a:r>
            <a:r>
              <a:rPr lang="pt-BR" sz="2800" dirty="0"/>
              <a:t>, utilizada para implementação de Sistemas de Gestão da Qualidade, está sendo revisada pela ISO (</a:t>
            </a:r>
            <a:r>
              <a:rPr lang="pt-BR" sz="2800" b="1" dirty="0" err="1">
                <a:hlinkClick r:id="rId3"/>
              </a:rPr>
              <a:t>International</a:t>
            </a:r>
            <a:r>
              <a:rPr lang="pt-BR" sz="2800" b="1" dirty="0">
                <a:hlinkClick r:id="rId3"/>
              </a:rPr>
              <a:t> </a:t>
            </a:r>
            <a:r>
              <a:rPr lang="pt-BR" sz="2800" b="1" dirty="0" err="1">
                <a:hlinkClick r:id="rId3"/>
              </a:rPr>
              <a:t>Organization</a:t>
            </a:r>
            <a:r>
              <a:rPr lang="pt-BR" sz="2800" b="1" dirty="0">
                <a:hlinkClick r:id="rId3"/>
              </a:rPr>
              <a:t> for </a:t>
            </a:r>
            <a:r>
              <a:rPr lang="pt-BR" sz="2800" b="1" dirty="0" err="1">
                <a:hlinkClick r:id="rId3"/>
              </a:rPr>
              <a:t>Standardization</a:t>
            </a:r>
            <a:r>
              <a:rPr lang="pt-BR" sz="2800" dirty="0"/>
              <a:t>), e a publicação da sua nova versão, a </a:t>
            </a:r>
            <a:r>
              <a:rPr lang="pt-BR" sz="2800" b="1" dirty="0"/>
              <a:t>ISO 9001:2015</a:t>
            </a:r>
            <a:r>
              <a:rPr lang="pt-BR" sz="2800" dirty="0"/>
              <a:t>, está programada para setembro de 2015</a:t>
            </a:r>
            <a:r>
              <a:rPr lang="pt-BR" sz="2800" dirty="0" smtClean="0"/>
              <a:t>.</a:t>
            </a:r>
          </a:p>
          <a:p>
            <a:pPr algn="just">
              <a:buNone/>
            </a:pPr>
            <a:endParaRPr lang="pt-BR" sz="2800" dirty="0"/>
          </a:p>
          <a:p>
            <a:pPr algn="just"/>
            <a:r>
              <a:rPr lang="pt-BR" sz="2800" dirty="0"/>
              <a:t> </a:t>
            </a:r>
            <a:r>
              <a:rPr lang="pt-BR" sz="2800" dirty="0" smtClean="0"/>
              <a:t>Para </a:t>
            </a:r>
            <a:r>
              <a:rPr lang="pt-BR" sz="2800" dirty="0"/>
              <a:t>Luiz Carlos Martins, Vice Presidente de Certificação do Bureau </a:t>
            </a:r>
            <a:r>
              <a:rPr lang="pt-BR" sz="2800" dirty="0" err="1"/>
              <a:t>Veritas</a:t>
            </a:r>
            <a:r>
              <a:rPr lang="pt-BR" sz="2800" dirty="0"/>
              <a:t> para a América Latina: </a:t>
            </a:r>
            <a:endParaRPr lang="pt-BR" sz="2800" dirty="0" smtClean="0"/>
          </a:p>
          <a:p>
            <a:pPr lvl="1" algn="just"/>
            <a:r>
              <a:rPr lang="pt-BR" sz="2400" dirty="0" smtClean="0"/>
              <a:t>"</a:t>
            </a:r>
            <a:r>
              <a:rPr lang="pt-BR" sz="2400" dirty="0"/>
              <a:t>Esta nova versão inclui uma mudança fundamental que leva em consideração as expectativas de </a:t>
            </a:r>
            <a:r>
              <a:rPr lang="pt-BR" sz="2400" b="1" dirty="0"/>
              <a:t>qualidade</a:t>
            </a:r>
            <a:r>
              <a:rPr lang="pt-BR" sz="2400" dirty="0"/>
              <a:t> atuais e futuras dos clientes finais em relação às </a:t>
            </a:r>
            <a:r>
              <a:rPr lang="pt-BR" sz="2400" b="1" dirty="0"/>
              <a:t>cadeias de fornecimento </a:t>
            </a:r>
            <a:r>
              <a:rPr lang="pt-BR" sz="2400" dirty="0"/>
              <a:t> e aumenta o impacto e o valor dos </a:t>
            </a:r>
            <a:r>
              <a:rPr lang="pt-BR" sz="2400" b="1" dirty="0"/>
              <a:t>Sistemas de Gestão da Qualidade</a:t>
            </a:r>
            <a:r>
              <a:rPr lang="pt-BR" sz="2400" dirty="0"/>
              <a:t> em todas as organizações."</a:t>
            </a:r>
          </a:p>
          <a:p>
            <a:pPr algn="just"/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pt-BR" cap="all" dirty="0"/>
              <a:t>ISO </a:t>
            </a:r>
            <a:r>
              <a:rPr lang="pt-BR" cap="all" dirty="0" smtClean="0"/>
              <a:t>9001:2015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r>
              <a:rPr lang="pt-BR" sz="2800" dirty="0"/>
              <a:t>Em maio de 2014 a ISO publicou para votação a </a:t>
            </a:r>
            <a:r>
              <a:rPr lang="pt-BR" sz="2800" b="1" dirty="0"/>
              <a:t>DIS ISO 9001 revisão 2015</a:t>
            </a:r>
            <a:r>
              <a:rPr lang="pt-BR" sz="2800" dirty="0"/>
              <a:t>(DIS - do Inglês, </a:t>
            </a:r>
            <a:r>
              <a:rPr lang="pt-BR" sz="2800" i="1" dirty="0"/>
              <a:t>Draft </a:t>
            </a:r>
            <a:r>
              <a:rPr lang="pt-BR" sz="2800" i="1" dirty="0" err="1"/>
              <a:t>International</a:t>
            </a:r>
            <a:r>
              <a:rPr lang="pt-BR" sz="2800" i="1" dirty="0"/>
              <a:t> Standard</a:t>
            </a:r>
            <a:r>
              <a:rPr lang="pt-BR" sz="2800" dirty="0"/>
              <a:t>) da nova versão norma. A próxima etapa é a publicação FDIS (do Inglês, </a:t>
            </a:r>
            <a:r>
              <a:rPr lang="pt-BR" sz="2800" b="1" i="1" dirty="0"/>
              <a:t>Final Draft </a:t>
            </a:r>
            <a:r>
              <a:rPr lang="pt-BR" sz="2800" b="1" i="1" dirty="0" err="1"/>
              <a:t>International</a:t>
            </a:r>
            <a:r>
              <a:rPr lang="pt-BR" sz="2800" b="1" i="1" dirty="0"/>
              <a:t> Standard</a:t>
            </a:r>
            <a:r>
              <a:rPr lang="pt-BR" sz="2800" dirty="0"/>
              <a:t>), que é esperada para setembro de 2015. Após o FDIS, o passo final é a publicação da versão final da norma.</a:t>
            </a:r>
          </a:p>
          <a:p>
            <a:pPr>
              <a:buNone/>
            </a:pPr>
            <a:r>
              <a:rPr lang="pt-BR" sz="2800" dirty="0"/>
              <a:t> </a:t>
            </a:r>
          </a:p>
          <a:p>
            <a:r>
              <a:rPr lang="pt-BR" sz="2800" dirty="0"/>
              <a:t>O período de transição para a implementação dos novos requisitos pelas organizações que já são certificadas na ISO 9001 será de três anos após a publicação da versão oficial da norma.</a:t>
            </a:r>
          </a:p>
          <a:p>
            <a:pPr algn="just"/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25470"/>
          </a:xfrm>
        </p:spPr>
        <p:txBody>
          <a:bodyPr>
            <a:noAutofit/>
          </a:bodyPr>
          <a:lstStyle/>
          <a:p>
            <a:r>
              <a:rPr lang="pt-BR" sz="2800" b="1" dirty="0"/>
              <a:t>QUAIS AS PRINCIPAIS MUDANÇAS TRAZIDAS PELA VERSÃO 2015?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 anchor="t">
            <a:noAutofit/>
          </a:bodyPr>
          <a:lstStyle/>
          <a:p>
            <a:pPr algn="just">
              <a:spcAft>
                <a:spcPts val="1200"/>
              </a:spcAft>
            </a:pPr>
            <a:r>
              <a:rPr lang="pt-BR" dirty="0" smtClean="0"/>
              <a:t> </a:t>
            </a:r>
            <a:r>
              <a:rPr lang="pt-BR" dirty="0"/>
              <a:t>Maior ênfase na geração de </a:t>
            </a:r>
            <a:r>
              <a:rPr lang="pt-BR" b="1" dirty="0"/>
              <a:t>valor</a:t>
            </a:r>
            <a:r>
              <a:rPr lang="pt-BR" dirty="0"/>
              <a:t>,para a </a:t>
            </a:r>
            <a:r>
              <a:rPr lang="pt-BR" dirty="0" smtClean="0"/>
              <a:t>Org. </a:t>
            </a:r>
            <a:r>
              <a:rPr lang="pt-BR" dirty="0"/>
              <a:t>e para seus clientes. A nova versão é voltada a geração de resultados e a melhoria dos mesmos.</a:t>
            </a:r>
          </a:p>
          <a:p>
            <a:pPr algn="just">
              <a:spcAft>
                <a:spcPts val="1200"/>
              </a:spcAft>
            </a:pPr>
            <a:r>
              <a:rPr lang="pt-BR" dirty="0" smtClean="0"/>
              <a:t> </a:t>
            </a:r>
            <a:r>
              <a:rPr lang="pt-BR" dirty="0"/>
              <a:t>Maior ênfase </a:t>
            </a:r>
            <a:r>
              <a:rPr lang="pt-BR" b="1" dirty="0"/>
              <a:t>na avaliação dos riscos</a:t>
            </a:r>
            <a:r>
              <a:rPr lang="pt-BR" dirty="0"/>
              <a:t>.</a:t>
            </a:r>
          </a:p>
          <a:p>
            <a:pPr algn="just">
              <a:spcAft>
                <a:spcPts val="1200"/>
              </a:spcAft>
            </a:pPr>
            <a:r>
              <a:rPr lang="pt-BR" dirty="0" smtClean="0"/>
              <a:t> </a:t>
            </a:r>
            <a:r>
              <a:rPr lang="pt-BR" dirty="0"/>
              <a:t>Solicita que as </a:t>
            </a:r>
            <a:r>
              <a:rPr lang="pt-BR" dirty="0" err="1" smtClean="0"/>
              <a:t>Orgs</a:t>
            </a:r>
            <a:r>
              <a:rPr lang="pt-BR" dirty="0" smtClean="0"/>
              <a:t>. </a:t>
            </a:r>
            <a:r>
              <a:rPr lang="pt-BR" dirty="0"/>
              <a:t>levem em consideração o feedback de todas as partes interessadas e de todos os processos envolvidos (não apenas os feedbacks dos seus clientes).</a:t>
            </a:r>
          </a:p>
          <a:p>
            <a:pPr algn="just">
              <a:spcAft>
                <a:spcPts val="1200"/>
              </a:spcAft>
            </a:pPr>
            <a:r>
              <a:rPr lang="pt-BR" dirty="0" smtClean="0"/>
              <a:t>Maior </a:t>
            </a:r>
            <a:r>
              <a:rPr lang="pt-BR" dirty="0"/>
              <a:t>envolvimento da alta direção.</a:t>
            </a:r>
          </a:p>
          <a:p>
            <a:pPr algn="just">
              <a:spcAft>
                <a:spcPts val="1200"/>
              </a:spcAft>
              <a:buNone/>
            </a:pPr>
            <a:r>
              <a:rPr lang="pt-BR" dirty="0"/>
              <a:t> </a:t>
            </a:r>
          </a:p>
          <a:p>
            <a:pPr algn="just">
              <a:spcAft>
                <a:spcPts val="1200"/>
              </a:spcAft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25470"/>
          </a:xfrm>
        </p:spPr>
        <p:txBody>
          <a:bodyPr>
            <a:noAutofit/>
          </a:bodyPr>
          <a:lstStyle/>
          <a:p>
            <a:r>
              <a:rPr lang="pt-BR" sz="2800" b="1" dirty="0"/>
              <a:t>QUAIS AS PRINCIPAIS MUDANÇAS TRAZIDAS PELA VERSÃO 2015?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Autofit/>
          </a:bodyPr>
          <a:lstStyle/>
          <a:p>
            <a:r>
              <a:rPr lang="pt-BR" dirty="0" smtClean="0"/>
              <a:t>A </a:t>
            </a:r>
            <a:r>
              <a:rPr lang="pt-BR" dirty="0"/>
              <a:t>estrutura da norma foi revisada para estar alinhada com outras normas </a:t>
            </a:r>
            <a:r>
              <a:rPr lang="pt-BR" b="1" dirty="0"/>
              <a:t>ISO para sistemas de gestão</a:t>
            </a:r>
            <a:r>
              <a:rPr lang="pt-BR" dirty="0"/>
              <a:t>, de modo a facilitar sua </a:t>
            </a:r>
            <a:r>
              <a:rPr lang="pt-BR" b="1" dirty="0"/>
              <a:t>integração</a:t>
            </a:r>
            <a:r>
              <a:rPr lang="pt-BR" dirty="0"/>
              <a:t>.</a:t>
            </a:r>
          </a:p>
          <a:p>
            <a:r>
              <a:rPr lang="pt-BR" dirty="0" smtClean="0"/>
              <a:t>Maior </a:t>
            </a:r>
            <a:r>
              <a:rPr lang="pt-BR" dirty="0"/>
              <a:t>facilidade na aplicação dos requisitos às empresas de "serviços".</a:t>
            </a:r>
          </a:p>
          <a:p>
            <a:r>
              <a:rPr lang="pt-BR" dirty="0" smtClean="0"/>
              <a:t>Maior </a:t>
            </a:r>
            <a:r>
              <a:rPr lang="pt-BR" dirty="0"/>
              <a:t>flexibilidade nas exigências sobre procedimentos documentados (por exemplo, a adoção de um </a:t>
            </a:r>
            <a:r>
              <a:rPr lang="pt-BR" dirty="0" smtClean="0"/>
              <a:t>“Manual da Qualidade</a:t>
            </a:r>
            <a:r>
              <a:rPr lang="pt-BR" dirty="0"/>
              <a:t>" não é mais obrigatória).</a:t>
            </a:r>
          </a:p>
          <a:p>
            <a:r>
              <a:rPr lang="pt-BR" dirty="0" smtClean="0"/>
              <a:t>O </a:t>
            </a:r>
            <a:r>
              <a:rPr lang="pt-BR" dirty="0"/>
              <a:t>que </a:t>
            </a:r>
            <a:r>
              <a:rPr lang="pt-BR" b="1" dirty="0"/>
              <a:t>não irá mudar </a:t>
            </a:r>
            <a:r>
              <a:rPr lang="pt-BR" dirty="0"/>
              <a:t> é que o </a:t>
            </a:r>
            <a:r>
              <a:rPr lang="pt-BR" b="1" dirty="0"/>
              <a:t>CLIENTE continua a ser o foco principal da norma</a:t>
            </a:r>
            <a:r>
              <a:rPr lang="pt-BR" dirty="0"/>
              <a:t>.  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1071546"/>
            <a:ext cx="9128189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9144000" cy="4607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675465"/>
            <a:ext cx="9144032" cy="5396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51</Words>
  <Application>Microsoft Office PowerPoint</Application>
  <PresentationFormat>Apresentação na tela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ISO 9001:2015</vt:lpstr>
      <vt:lpstr>ISO 9001:2015</vt:lpstr>
      <vt:lpstr>QUAIS AS PRINCIPAIS MUDANÇAS TRAZIDAS PELA VERSÃO 2015?</vt:lpstr>
      <vt:lpstr>QUAIS AS PRINCIPAIS MUDANÇAS TRAZIDAS PELA VERSÃO 2015?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clodoaldo</dc:creator>
  <cp:lastModifiedBy>clodoaldo</cp:lastModifiedBy>
  <cp:revision>4</cp:revision>
  <dcterms:created xsi:type="dcterms:W3CDTF">2015-08-18T18:35:19Z</dcterms:created>
  <dcterms:modified xsi:type="dcterms:W3CDTF">2015-10-22T18:36:08Z</dcterms:modified>
</cp:coreProperties>
</file>