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0" r:id="rId15"/>
    <p:sldId id="269" r:id="rId16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11CF3-208A-4F0E-89F1-53FCA3616E9F}" type="datetimeFigureOut">
              <a:rPr lang="pt-BR" smtClean="0"/>
              <a:t>30/03/2017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AED13-BDC2-49D2-9337-31BE7AB752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024402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11CF3-208A-4F0E-89F1-53FCA3616E9F}" type="datetimeFigureOut">
              <a:rPr lang="pt-BR" smtClean="0"/>
              <a:t>30/03/2017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AED13-BDC2-49D2-9337-31BE7AB752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468139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11CF3-208A-4F0E-89F1-53FCA3616E9F}" type="datetimeFigureOut">
              <a:rPr lang="pt-BR" smtClean="0"/>
              <a:t>30/03/2017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AED13-BDC2-49D2-9337-31BE7AB752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053996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11CF3-208A-4F0E-89F1-53FCA3616E9F}" type="datetimeFigureOut">
              <a:rPr lang="pt-BR" smtClean="0"/>
              <a:t>30/03/2017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AED13-BDC2-49D2-9337-31BE7AB752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802756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11CF3-208A-4F0E-89F1-53FCA3616E9F}" type="datetimeFigureOut">
              <a:rPr lang="pt-BR" smtClean="0"/>
              <a:t>30/03/2017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AED13-BDC2-49D2-9337-31BE7AB752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046885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11CF3-208A-4F0E-89F1-53FCA3616E9F}" type="datetimeFigureOut">
              <a:rPr lang="pt-BR" smtClean="0"/>
              <a:t>30/03/2017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AED13-BDC2-49D2-9337-31BE7AB752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692057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11CF3-208A-4F0E-89F1-53FCA3616E9F}" type="datetimeFigureOut">
              <a:rPr lang="pt-BR" smtClean="0"/>
              <a:t>30/03/2017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AED13-BDC2-49D2-9337-31BE7AB752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083160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11CF3-208A-4F0E-89F1-53FCA3616E9F}" type="datetimeFigureOut">
              <a:rPr lang="pt-BR" smtClean="0"/>
              <a:t>30/03/2017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AED13-BDC2-49D2-9337-31BE7AB752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606691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11CF3-208A-4F0E-89F1-53FCA3616E9F}" type="datetimeFigureOut">
              <a:rPr lang="pt-BR" smtClean="0"/>
              <a:t>30/03/2017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AED13-BDC2-49D2-9337-31BE7AB752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956528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11CF3-208A-4F0E-89F1-53FCA3616E9F}" type="datetimeFigureOut">
              <a:rPr lang="pt-BR" smtClean="0"/>
              <a:t>30/03/2017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AED13-BDC2-49D2-9337-31BE7AB752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63674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11CF3-208A-4F0E-89F1-53FCA3616E9F}" type="datetimeFigureOut">
              <a:rPr lang="pt-BR" smtClean="0"/>
              <a:t>30/03/2017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AED13-BDC2-49D2-9337-31BE7AB752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402123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711CF3-208A-4F0E-89F1-53FCA3616E9F}" type="datetimeFigureOut">
              <a:rPr lang="pt-BR" smtClean="0"/>
              <a:t>30/03/2017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3AED13-BDC2-49D2-9337-31BE7AB752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782291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358926" y="44624"/>
            <a:ext cx="8188460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4400" dirty="0" smtClean="0">
                <a:solidFill>
                  <a:srgbClr val="D1073B"/>
                </a:solidFill>
                <a:latin typeface="Segoe Semibold" pitchFamily="34" charset="0"/>
              </a:rPr>
              <a:t>Ciclo de Controle da Qualidade </a:t>
            </a:r>
            <a:endParaRPr lang="pt-BR" sz="4400" dirty="0" smtClean="0">
              <a:solidFill>
                <a:srgbClr val="D1073B"/>
              </a:solidFill>
              <a:latin typeface="Segoe Semibold" pitchFamily="34" charset="0"/>
            </a:endParaRPr>
          </a:p>
          <a:p>
            <a:pPr algn="ctr"/>
            <a:r>
              <a:rPr lang="pt-BR" sz="4400" dirty="0" smtClean="0">
                <a:solidFill>
                  <a:srgbClr val="D1073B"/>
                </a:solidFill>
                <a:latin typeface="Segoe Semibold" pitchFamily="34" charset="0"/>
              </a:rPr>
              <a:t>(</a:t>
            </a:r>
            <a:r>
              <a:rPr lang="pt-BR" sz="4400" dirty="0" smtClean="0">
                <a:solidFill>
                  <a:srgbClr val="D1073B"/>
                </a:solidFill>
                <a:latin typeface="Segoe Semibold" pitchFamily="34" charset="0"/>
              </a:rPr>
              <a:t>CCQ)</a:t>
            </a:r>
            <a:endParaRPr lang="pt-BR" sz="4400" dirty="0">
              <a:solidFill>
                <a:srgbClr val="D1073B"/>
              </a:solidFill>
              <a:latin typeface="Segoe Semibold" pitchFamily="34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395537" y="1550397"/>
            <a:ext cx="8308597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Tx/>
              <a:buChar char="-"/>
            </a:pPr>
            <a:r>
              <a:rPr lang="pt-BR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O CCQ é </a:t>
            </a:r>
            <a:r>
              <a:rPr lang="pt-BR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um programa da qualidade </a:t>
            </a:r>
            <a:r>
              <a:rPr lang="pt-BR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que objetiva melhoria contínua. Uma </a:t>
            </a:r>
            <a:r>
              <a:rPr lang="pt-BR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equipe é formada para discutir sobre uma determinada falha ou problema encontrado na empresa, visando identificar as causas raízes e traçar ações de melhoria para a falha em </a:t>
            </a:r>
            <a:r>
              <a:rPr lang="pt-BR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questão;</a:t>
            </a:r>
          </a:p>
          <a:p>
            <a:pPr marL="342900" indent="-342900" algn="just">
              <a:buFontTx/>
              <a:buChar char="-"/>
            </a:pPr>
            <a:endParaRPr lang="pt-BR" sz="2800" dirty="0">
              <a:solidFill>
                <a:schemeClr val="tx1">
                  <a:lumMod val="65000"/>
                  <a:lumOff val="35000"/>
                </a:schemeClr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 marL="342900" indent="-342900" algn="just">
              <a:buFontTx/>
              <a:buChar char="-"/>
            </a:pPr>
            <a:r>
              <a:rPr lang="pt-BR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Metodologia </a:t>
            </a:r>
            <a:r>
              <a:rPr lang="pt-BR" sz="28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Kaizen</a:t>
            </a:r>
            <a:r>
              <a:rPr lang="pt-BR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;</a:t>
            </a:r>
            <a:endParaRPr lang="pt-BR" sz="2800" dirty="0" smtClean="0">
              <a:solidFill>
                <a:schemeClr val="tx1">
                  <a:lumMod val="65000"/>
                  <a:lumOff val="35000"/>
                </a:schemeClr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 marL="342900" indent="-342900" algn="just">
              <a:buFontTx/>
              <a:buChar char="-"/>
            </a:pPr>
            <a:endParaRPr lang="pt-BR" sz="2800" dirty="0">
              <a:solidFill>
                <a:schemeClr val="tx1">
                  <a:lumMod val="65000"/>
                  <a:lumOff val="35000"/>
                </a:schemeClr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 marL="342900" indent="-342900" algn="just">
              <a:buFontTx/>
              <a:buChar char="-"/>
            </a:pPr>
            <a:r>
              <a:rPr lang="pt-BR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Utilização de ferramentas da qualidade.</a:t>
            </a:r>
          </a:p>
          <a:p>
            <a:pPr marL="800100" lvl="1" indent="-342900" algn="just">
              <a:buFontTx/>
              <a:buChar char="-"/>
            </a:pPr>
            <a:r>
              <a:rPr lang="pt-BR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Ishikawa ou Diagrama de Causa e Efeito;</a:t>
            </a:r>
          </a:p>
          <a:p>
            <a:pPr marL="800100" lvl="1" indent="-342900" algn="just">
              <a:buFontTx/>
              <a:buChar char="-"/>
            </a:pPr>
            <a:r>
              <a:rPr lang="pt-BR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5 Por quês</a:t>
            </a:r>
            <a:r>
              <a:rPr lang="pt-BR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.</a:t>
            </a:r>
            <a:endParaRPr lang="pt-BR" sz="2800" dirty="0">
              <a:solidFill>
                <a:schemeClr val="tx1">
                  <a:lumMod val="65000"/>
                  <a:lumOff val="35000"/>
                </a:schemeClr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83135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ctrTitle"/>
          </p:nvPr>
        </p:nvSpPr>
        <p:spPr bwMode="auto">
          <a:xfrm>
            <a:off x="-108520" y="0"/>
            <a:ext cx="9577064" cy="6858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0000"/>
          </a:bodyPr>
          <a:lstStyle/>
          <a:p>
            <a:pPr algn="l"/>
            <a:r>
              <a:rPr lang="pt-BR" sz="2000" b="1" dirty="0" smtClean="0">
                <a:solidFill>
                  <a:srgbClr val="FF0000"/>
                </a:solidFill>
                <a:latin typeface="Arial" pitchFamily="34" charset="0"/>
              </a:rPr>
              <a:t>		Funcionamento </a:t>
            </a:r>
            <a:r>
              <a:rPr lang="pt-BR" sz="2000" b="1" dirty="0">
                <a:solidFill>
                  <a:srgbClr val="FF0000"/>
                </a:solidFill>
                <a:latin typeface="Arial" pitchFamily="34" charset="0"/>
              </a:rPr>
              <a:t>dos </a:t>
            </a:r>
            <a:r>
              <a:rPr lang="pt-BR" sz="2000" b="1" dirty="0" err="1">
                <a:solidFill>
                  <a:srgbClr val="FF0000"/>
                </a:solidFill>
                <a:latin typeface="Arial" pitchFamily="34" charset="0"/>
              </a:rPr>
              <a:t>CCQ’s</a:t>
            </a:r>
            <a:r>
              <a:rPr lang="pt-BR" sz="2000" b="1" dirty="0">
                <a:solidFill>
                  <a:srgbClr val="FF0000"/>
                </a:solidFill>
                <a:latin typeface="Arial" pitchFamily="34" charset="0"/>
              </a:rPr>
              <a:t/>
            </a:r>
            <a:br>
              <a:rPr lang="pt-BR" sz="2000" b="1" dirty="0">
                <a:solidFill>
                  <a:srgbClr val="FF0000"/>
                </a:solidFill>
                <a:latin typeface="Arial" pitchFamily="34" charset="0"/>
              </a:rPr>
            </a:br>
            <a:r>
              <a:rPr lang="pt-BR" sz="2000" b="1" dirty="0">
                <a:solidFill>
                  <a:srgbClr val="3333FF"/>
                </a:solidFill>
                <a:latin typeface="Arial" pitchFamily="34" charset="0"/>
              </a:rPr>
              <a:t/>
            </a:r>
            <a:br>
              <a:rPr lang="pt-BR" sz="2000" b="1" dirty="0">
                <a:solidFill>
                  <a:srgbClr val="3333FF"/>
                </a:solidFill>
                <a:latin typeface="Arial" pitchFamily="34" charset="0"/>
              </a:rPr>
            </a:br>
            <a:r>
              <a:rPr lang="pt-BR" sz="2000" dirty="0">
                <a:solidFill>
                  <a:srgbClr val="3333FF"/>
                </a:solidFill>
                <a:latin typeface="Arial" pitchFamily="34" charset="0"/>
              </a:rPr>
              <a:t>1</a:t>
            </a:r>
            <a:r>
              <a:rPr lang="pt-BR" sz="2400" dirty="0">
                <a:solidFill>
                  <a:srgbClr val="3333FF"/>
                </a:solidFill>
                <a:latin typeface="Arial" pitchFamily="34" charset="0"/>
              </a:rPr>
              <a:t>. Participação voluntária: após treinamento básico</a:t>
            </a:r>
            <a:br>
              <a:rPr lang="pt-BR" sz="2400" dirty="0">
                <a:solidFill>
                  <a:srgbClr val="3333FF"/>
                </a:solidFill>
                <a:latin typeface="Arial" pitchFamily="34" charset="0"/>
              </a:rPr>
            </a:br>
            <a:r>
              <a:rPr lang="pt-BR" sz="2400" dirty="0">
                <a:solidFill>
                  <a:srgbClr val="3333FF"/>
                </a:solidFill>
                <a:latin typeface="Arial" pitchFamily="34" charset="0"/>
              </a:rPr>
              <a:t/>
            </a:r>
            <a:br>
              <a:rPr lang="pt-BR" sz="2400" dirty="0">
                <a:solidFill>
                  <a:srgbClr val="3333FF"/>
                </a:solidFill>
                <a:latin typeface="Arial" pitchFamily="34" charset="0"/>
              </a:rPr>
            </a:br>
            <a:r>
              <a:rPr lang="pt-BR" sz="2400" dirty="0">
                <a:solidFill>
                  <a:srgbClr val="3333FF"/>
                </a:solidFill>
                <a:latin typeface="Arial" pitchFamily="34" charset="0"/>
              </a:rPr>
              <a:t>2. Tamanho dos grupos: número ideal de participantes de 5 a 10</a:t>
            </a:r>
            <a:br>
              <a:rPr lang="pt-BR" sz="2400" dirty="0">
                <a:solidFill>
                  <a:srgbClr val="3333FF"/>
                </a:solidFill>
                <a:latin typeface="Arial" pitchFamily="34" charset="0"/>
              </a:rPr>
            </a:br>
            <a:r>
              <a:rPr lang="pt-BR" sz="2400" dirty="0">
                <a:solidFill>
                  <a:srgbClr val="3333FF"/>
                </a:solidFill>
                <a:latin typeface="Arial" pitchFamily="34" charset="0"/>
              </a:rPr>
              <a:t/>
            </a:r>
            <a:br>
              <a:rPr lang="pt-BR" sz="2400" dirty="0">
                <a:solidFill>
                  <a:srgbClr val="3333FF"/>
                </a:solidFill>
                <a:latin typeface="Arial" pitchFamily="34" charset="0"/>
              </a:rPr>
            </a:br>
            <a:r>
              <a:rPr lang="pt-BR" sz="2400" dirty="0">
                <a:solidFill>
                  <a:srgbClr val="3333FF"/>
                </a:solidFill>
                <a:latin typeface="Arial" pitchFamily="34" charset="0"/>
              </a:rPr>
              <a:t>3. Periodicidade das reuniões: semanal, quinzenal ou mensal</a:t>
            </a:r>
            <a:br>
              <a:rPr lang="pt-BR" sz="2400" dirty="0">
                <a:solidFill>
                  <a:srgbClr val="3333FF"/>
                </a:solidFill>
                <a:latin typeface="Arial" pitchFamily="34" charset="0"/>
              </a:rPr>
            </a:br>
            <a:r>
              <a:rPr lang="pt-BR" sz="2400" dirty="0">
                <a:solidFill>
                  <a:srgbClr val="3333FF"/>
                </a:solidFill>
                <a:latin typeface="Arial" pitchFamily="34" charset="0"/>
              </a:rPr>
              <a:t/>
            </a:r>
            <a:br>
              <a:rPr lang="pt-BR" sz="2400" dirty="0">
                <a:solidFill>
                  <a:srgbClr val="3333FF"/>
                </a:solidFill>
                <a:latin typeface="Arial" pitchFamily="34" charset="0"/>
              </a:rPr>
            </a:br>
            <a:r>
              <a:rPr lang="pt-BR" sz="2400" dirty="0">
                <a:solidFill>
                  <a:srgbClr val="3333FF"/>
                </a:solidFill>
                <a:latin typeface="Arial" pitchFamily="34" charset="0"/>
              </a:rPr>
              <a:t>4. Composição da estrutura formal: Conselho, Coordenador Geral, Coordenadores de Área, GTA, GTF, Líderes, Secretários e Membros</a:t>
            </a:r>
            <a:br>
              <a:rPr lang="pt-BR" sz="2400" dirty="0">
                <a:solidFill>
                  <a:srgbClr val="3333FF"/>
                </a:solidFill>
                <a:latin typeface="Arial" pitchFamily="34" charset="0"/>
              </a:rPr>
            </a:br>
            <a:r>
              <a:rPr lang="pt-BR" sz="2400" dirty="0">
                <a:solidFill>
                  <a:srgbClr val="3333FF"/>
                </a:solidFill>
                <a:latin typeface="Arial" pitchFamily="34" charset="0"/>
              </a:rPr>
              <a:t/>
            </a:r>
            <a:br>
              <a:rPr lang="pt-BR" sz="2400" dirty="0">
                <a:solidFill>
                  <a:srgbClr val="3333FF"/>
                </a:solidFill>
                <a:latin typeface="Arial" pitchFamily="34" charset="0"/>
              </a:rPr>
            </a:br>
            <a:r>
              <a:rPr lang="pt-BR" sz="2400" dirty="0">
                <a:solidFill>
                  <a:srgbClr val="3333FF"/>
                </a:solidFill>
                <a:latin typeface="Arial" pitchFamily="34" charset="0"/>
              </a:rPr>
              <a:t>5. Tipos de grupos: homogêneos ou heterogêneos</a:t>
            </a:r>
            <a:br>
              <a:rPr lang="pt-BR" sz="2400" dirty="0">
                <a:solidFill>
                  <a:srgbClr val="3333FF"/>
                </a:solidFill>
                <a:latin typeface="Arial" pitchFamily="34" charset="0"/>
              </a:rPr>
            </a:br>
            <a:r>
              <a:rPr lang="pt-BR" sz="2400" dirty="0">
                <a:solidFill>
                  <a:srgbClr val="3333FF"/>
                </a:solidFill>
                <a:latin typeface="Arial" pitchFamily="34" charset="0"/>
              </a:rPr>
              <a:t/>
            </a:r>
            <a:br>
              <a:rPr lang="pt-BR" sz="2400" dirty="0">
                <a:solidFill>
                  <a:srgbClr val="3333FF"/>
                </a:solidFill>
                <a:latin typeface="Arial" pitchFamily="34" charset="0"/>
              </a:rPr>
            </a:br>
            <a:r>
              <a:rPr lang="pt-BR" sz="2400" dirty="0">
                <a:solidFill>
                  <a:srgbClr val="3333FF"/>
                </a:solidFill>
                <a:latin typeface="Arial" pitchFamily="34" charset="0"/>
              </a:rPr>
              <a:t>6. Treinamento:</a:t>
            </a:r>
            <a:br>
              <a:rPr lang="pt-BR" sz="2400" dirty="0">
                <a:solidFill>
                  <a:srgbClr val="3333FF"/>
                </a:solidFill>
                <a:latin typeface="Arial" pitchFamily="34" charset="0"/>
              </a:rPr>
            </a:br>
            <a:r>
              <a:rPr lang="pt-BR" sz="2400" dirty="0">
                <a:solidFill>
                  <a:srgbClr val="0070C0"/>
                </a:solidFill>
                <a:latin typeface="Arial" pitchFamily="34" charset="0"/>
              </a:rPr>
              <a:t>· </a:t>
            </a:r>
            <a:r>
              <a:rPr lang="pt-BR" sz="2200" dirty="0">
                <a:solidFill>
                  <a:srgbClr val="0070C0"/>
                </a:solidFill>
                <a:latin typeface="Arial" pitchFamily="34" charset="0"/>
              </a:rPr>
              <a:t>Formação do Coordenador;</a:t>
            </a:r>
            <a:br>
              <a:rPr lang="pt-BR" sz="2200" dirty="0">
                <a:solidFill>
                  <a:srgbClr val="0070C0"/>
                </a:solidFill>
                <a:latin typeface="Arial" pitchFamily="34" charset="0"/>
              </a:rPr>
            </a:br>
            <a:r>
              <a:rPr lang="pt-BR" sz="2200" dirty="0" smtClean="0">
                <a:solidFill>
                  <a:srgbClr val="0070C0"/>
                </a:solidFill>
                <a:latin typeface="Arial" pitchFamily="34" charset="0"/>
              </a:rPr>
              <a:t>·Treinamento </a:t>
            </a:r>
            <a:r>
              <a:rPr lang="pt-BR" sz="2200" dirty="0">
                <a:solidFill>
                  <a:srgbClr val="0070C0"/>
                </a:solidFill>
                <a:latin typeface="Arial" pitchFamily="34" charset="0"/>
              </a:rPr>
              <a:t>básico de dez horas para todos os participantes e não participantes</a:t>
            </a:r>
            <a:br>
              <a:rPr lang="pt-BR" sz="2200" dirty="0">
                <a:solidFill>
                  <a:srgbClr val="0070C0"/>
                </a:solidFill>
                <a:latin typeface="Arial" pitchFamily="34" charset="0"/>
              </a:rPr>
            </a:br>
            <a:r>
              <a:rPr lang="pt-BR" sz="2200" dirty="0">
                <a:solidFill>
                  <a:srgbClr val="0070C0"/>
                </a:solidFill>
                <a:latin typeface="Arial" pitchFamily="34" charset="0"/>
              </a:rPr>
              <a:t>· Treinamento de formação de liderança para os líderes dos grupos</a:t>
            </a:r>
            <a:br>
              <a:rPr lang="pt-BR" sz="2200" dirty="0">
                <a:solidFill>
                  <a:srgbClr val="0070C0"/>
                </a:solidFill>
                <a:latin typeface="Arial" pitchFamily="34" charset="0"/>
              </a:rPr>
            </a:br>
            <a:r>
              <a:rPr lang="pt-BR" sz="2200" dirty="0">
                <a:solidFill>
                  <a:srgbClr val="0070C0"/>
                </a:solidFill>
                <a:latin typeface="Arial" pitchFamily="34" charset="0"/>
              </a:rPr>
              <a:t>· Seminário de capacitação para a Alta Administração, Média Gerência e </a:t>
            </a:r>
            <a:r>
              <a:rPr lang="pt-BR" sz="2200" dirty="0" smtClean="0">
                <a:solidFill>
                  <a:srgbClr val="0070C0"/>
                </a:solidFill>
                <a:latin typeface="Arial" pitchFamily="34" charset="0"/>
              </a:rPr>
              <a:t> 			Supervisão </a:t>
            </a:r>
            <a:r>
              <a:rPr lang="pt-BR" sz="2200" dirty="0">
                <a:solidFill>
                  <a:srgbClr val="0070C0"/>
                </a:solidFill>
                <a:latin typeface="Arial" pitchFamily="34" charset="0"/>
              </a:rPr>
              <a:t>e Supervisão Direta (com reciclagens periódicas)</a:t>
            </a:r>
            <a:br>
              <a:rPr lang="pt-BR" sz="2200" dirty="0">
                <a:solidFill>
                  <a:srgbClr val="0070C0"/>
                </a:solidFill>
                <a:latin typeface="Arial" pitchFamily="34" charset="0"/>
              </a:rPr>
            </a:br>
            <a:r>
              <a:rPr lang="pt-BR" sz="1800" dirty="0">
                <a:latin typeface="Arial" pitchFamily="34" charset="0"/>
              </a:rPr>
              <a:t/>
            </a:r>
            <a:br>
              <a:rPr lang="pt-BR" sz="1800" dirty="0">
                <a:latin typeface="Arial" pitchFamily="34" charset="0"/>
              </a:rPr>
            </a:br>
            <a:endParaRPr lang="pt-BR" sz="2000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11942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ctrTitle"/>
          </p:nvPr>
        </p:nvSpPr>
        <p:spPr bwMode="auto">
          <a:xfrm>
            <a:off x="0" y="0"/>
            <a:ext cx="9144000" cy="6858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pt-BR" sz="1200" dirty="0">
                <a:latin typeface="Helvetica" charset="0"/>
              </a:rPr>
              <a:t/>
            </a:r>
            <a:br>
              <a:rPr lang="pt-BR" sz="1200" dirty="0">
                <a:latin typeface="Helvetica" charset="0"/>
              </a:rPr>
            </a:br>
            <a:r>
              <a:rPr lang="pt-BR" sz="1200" dirty="0" smtClean="0">
                <a:latin typeface="Helvetica" charset="0"/>
              </a:rPr>
              <a:t>		</a:t>
            </a:r>
            <a:r>
              <a:rPr lang="pt-BR" sz="2400" b="1" dirty="0" smtClean="0">
                <a:solidFill>
                  <a:srgbClr val="3333FF"/>
                </a:solidFill>
                <a:latin typeface="Arial" pitchFamily="34" charset="0"/>
              </a:rPr>
              <a:t>Funcionamento </a:t>
            </a:r>
            <a:r>
              <a:rPr lang="pt-BR" sz="2400" b="1" dirty="0">
                <a:solidFill>
                  <a:srgbClr val="3333FF"/>
                </a:solidFill>
                <a:latin typeface="Arial" pitchFamily="34" charset="0"/>
              </a:rPr>
              <a:t>dos </a:t>
            </a:r>
            <a:r>
              <a:rPr lang="pt-BR" sz="2400" b="1" dirty="0" err="1">
                <a:solidFill>
                  <a:srgbClr val="3333FF"/>
                </a:solidFill>
                <a:latin typeface="Arial" pitchFamily="34" charset="0"/>
              </a:rPr>
              <a:t>CCQ’s</a:t>
            </a:r>
            <a:r>
              <a:rPr lang="pt-BR" sz="2400" b="1" dirty="0">
                <a:solidFill>
                  <a:srgbClr val="3333FF"/>
                </a:solidFill>
                <a:latin typeface="Arial" pitchFamily="34" charset="0"/>
              </a:rPr>
              <a:t/>
            </a:r>
            <a:br>
              <a:rPr lang="pt-BR" sz="2400" b="1" dirty="0">
                <a:solidFill>
                  <a:srgbClr val="3333FF"/>
                </a:solidFill>
                <a:latin typeface="Arial" pitchFamily="34" charset="0"/>
              </a:rPr>
            </a:br>
            <a:r>
              <a:rPr lang="pt-BR" sz="2400" dirty="0">
                <a:solidFill>
                  <a:srgbClr val="3333FF"/>
                </a:solidFill>
                <a:latin typeface="Arial" pitchFamily="34" charset="0"/>
              </a:rPr>
              <a:t/>
            </a:r>
            <a:br>
              <a:rPr lang="pt-BR" sz="2400" dirty="0">
                <a:solidFill>
                  <a:srgbClr val="3333FF"/>
                </a:solidFill>
                <a:latin typeface="Arial" pitchFamily="34" charset="0"/>
              </a:rPr>
            </a:br>
            <a:r>
              <a:rPr lang="pt-BR" sz="2400" dirty="0">
                <a:solidFill>
                  <a:srgbClr val="3333FF"/>
                </a:solidFill>
                <a:latin typeface="Arial" pitchFamily="34" charset="0"/>
              </a:rPr>
              <a:t>7. Cronograma de reuniões:</a:t>
            </a:r>
            <a:br>
              <a:rPr lang="pt-BR" sz="2400" dirty="0">
                <a:solidFill>
                  <a:srgbClr val="3333FF"/>
                </a:solidFill>
                <a:latin typeface="Arial" pitchFamily="34" charset="0"/>
              </a:rPr>
            </a:br>
            <a:r>
              <a:rPr lang="pt-BR" sz="2400" dirty="0">
                <a:solidFill>
                  <a:srgbClr val="3333FF"/>
                </a:solidFill>
                <a:latin typeface="Arial" pitchFamily="34" charset="0"/>
              </a:rPr>
              <a:t>· </a:t>
            </a:r>
            <a:r>
              <a:rPr lang="pt-BR" sz="2000" dirty="0">
                <a:solidFill>
                  <a:srgbClr val="FF0000"/>
                </a:solidFill>
                <a:latin typeface="Arial" pitchFamily="34" charset="0"/>
              </a:rPr>
              <a:t>Previamente estabelecido e adequado às condições do grupo</a:t>
            </a:r>
            <a:br>
              <a:rPr lang="pt-BR" sz="2000" dirty="0">
                <a:solidFill>
                  <a:srgbClr val="FF0000"/>
                </a:solidFill>
                <a:latin typeface="Arial" pitchFamily="34" charset="0"/>
              </a:rPr>
            </a:br>
            <a:r>
              <a:rPr lang="pt-BR" sz="2000" dirty="0">
                <a:solidFill>
                  <a:srgbClr val="FF0000"/>
                </a:solidFill>
                <a:latin typeface="Arial" pitchFamily="34" charset="0"/>
              </a:rPr>
              <a:t>· As reuniões poderão ser durante o horário de expediente ou fora (com </a:t>
            </a:r>
            <a:r>
              <a:rPr lang="pt-BR" sz="2000" dirty="0" smtClean="0">
                <a:solidFill>
                  <a:srgbClr val="FF0000"/>
                </a:solidFill>
                <a:latin typeface="Arial" pitchFamily="34" charset="0"/>
              </a:rPr>
              <a:t>							pagamento </a:t>
            </a:r>
            <a:r>
              <a:rPr lang="pt-BR" sz="2000" dirty="0">
                <a:solidFill>
                  <a:srgbClr val="FF0000"/>
                </a:solidFill>
                <a:latin typeface="Arial" pitchFamily="34" charset="0"/>
              </a:rPr>
              <a:t>das horas extras)</a:t>
            </a:r>
            <a:br>
              <a:rPr lang="pt-BR" sz="2000" dirty="0">
                <a:solidFill>
                  <a:srgbClr val="FF0000"/>
                </a:solidFill>
                <a:latin typeface="Arial" pitchFamily="34" charset="0"/>
              </a:rPr>
            </a:br>
            <a:r>
              <a:rPr lang="pt-BR" sz="2000" dirty="0">
                <a:solidFill>
                  <a:srgbClr val="FF0000"/>
                </a:solidFill>
                <a:latin typeface="Arial" pitchFamily="34" charset="0"/>
              </a:rPr>
              <a:t>· Duração das reuniões: no máximo uma hora e meia</a:t>
            </a:r>
            <a:br>
              <a:rPr lang="pt-BR" sz="2000" dirty="0">
                <a:solidFill>
                  <a:srgbClr val="FF0000"/>
                </a:solidFill>
                <a:latin typeface="Arial" pitchFamily="34" charset="0"/>
              </a:rPr>
            </a:br>
            <a:r>
              <a:rPr lang="pt-BR" sz="2400" dirty="0">
                <a:solidFill>
                  <a:srgbClr val="3333FF"/>
                </a:solidFill>
                <a:latin typeface="Arial" pitchFamily="34" charset="0"/>
              </a:rPr>
              <a:t/>
            </a:r>
            <a:br>
              <a:rPr lang="pt-BR" sz="2400" dirty="0">
                <a:solidFill>
                  <a:srgbClr val="3333FF"/>
                </a:solidFill>
                <a:latin typeface="Arial" pitchFamily="34" charset="0"/>
              </a:rPr>
            </a:br>
            <a:r>
              <a:rPr lang="pt-BR" sz="2400" dirty="0">
                <a:solidFill>
                  <a:srgbClr val="3333FF"/>
                </a:solidFill>
                <a:latin typeface="Arial" pitchFamily="34" charset="0"/>
              </a:rPr>
              <a:t>8. Local apropriado para as reuniões</a:t>
            </a:r>
            <a:br>
              <a:rPr lang="pt-BR" sz="2400" dirty="0">
                <a:solidFill>
                  <a:srgbClr val="3333FF"/>
                </a:solidFill>
                <a:latin typeface="Arial" pitchFamily="34" charset="0"/>
              </a:rPr>
            </a:br>
            <a:r>
              <a:rPr lang="pt-BR" sz="2400" dirty="0">
                <a:solidFill>
                  <a:srgbClr val="3333FF"/>
                </a:solidFill>
                <a:latin typeface="Arial" pitchFamily="34" charset="0"/>
              </a:rPr>
              <a:t/>
            </a:r>
            <a:br>
              <a:rPr lang="pt-BR" sz="2400" dirty="0">
                <a:solidFill>
                  <a:srgbClr val="3333FF"/>
                </a:solidFill>
                <a:latin typeface="Arial" pitchFamily="34" charset="0"/>
              </a:rPr>
            </a:br>
            <a:r>
              <a:rPr lang="pt-BR" sz="2400" dirty="0">
                <a:solidFill>
                  <a:srgbClr val="3333FF"/>
                </a:solidFill>
                <a:latin typeface="Arial" pitchFamily="34" charset="0"/>
              </a:rPr>
              <a:t>9. Convidados para reuniões: estabelecido com antecedência e com consentimento do grupo</a:t>
            </a:r>
            <a:br>
              <a:rPr lang="pt-BR" sz="2400" dirty="0">
                <a:solidFill>
                  <a:srgbClr val="3333FF"/>
                </a:solidFill>
                <a:latin typeface="Arial" pitchFamily="34" charset="0"/>
              </a:rPr>
            </a:br>
            <a:r>
              <a:rPr lang="pt-BR" sz="2400" dirty="0">
                <a:solidFill>
                  <a:srgbClr val="3333FF"/>
                </a:solidFill>
                <a:latin typeface="Arial" pitchFamily="34" charset="0"/>
              </a:rPr>
              <a:t/>
            </a:r>
            <a:br>
              <a:rPr lang="pt-BR" sz="2400" dirty="0">
                <a:solidFill>
                  <a:srgbClr val="3333FF"/>
                </a:solidFill>
                <a:latin typeface="Arial" pitchFamily="34" charset="0"/>
              </a:rPr>
            </a:br>
            <a:r>
              <a:rPr lang="pt-BR" sz="2400" dirty="0">
                <a:solidFill>
                  <a:srgbClr val="3333FF"/>
                </a:solidFill>
                <a:latin typeface="Arial" pitchFamily="34" charset="0"/>
              </a:rPr>
              <a:t>10. Atas das reuniões e relatórios dos eventos realizados pelos </a:t>
            </a:r>
            <a:r>
              <a:rPr lang="pt-BR" sz="2400" dirty="0" smtClean="0">
                <a:solidFill>
                  <a:srgbClr val="3333FF"/>
                </a:solidFill>
                <a:latin typeface="Arial" pitchFamily="34" charset="0"/>
              </a:rPr>
              <a:t>								</a:t>
            </a:r>
            <a:r>
              <a:rPr lang="pt-BR" sz="2400" dirty="0" err="1" smtClean="0">
                <a:solidFill>
                  <a:srgbClr val="3333FF"/>
                </a:solidFill>
                <a:latin typeface="Arial" pitchFamily="34" charset="0"/>
              </a:rPr>
              <a:t>CCQ’s</a:t>
            </a:r>
            <a:r>
              <a:rPr lang="pt-BR" sz="2400" dirty="0">
                <a:solidFill>
                  <a:srgbClr val="3333FF"/>
                </a:solidFill>
                <a:latin typeface="Arial" pitchFamily="34" charset="0"/>
              </a:rPr>
              <a:t/>
            </a:r>
            <a:br>
              <a:rPr lang="pt-BR" sz="2400" dirty="0">
                <a:solidFill>
                  <a:srgbClr val="3333FF"/>
                </a:solidFill>
                <a:latin typeface="Arial" pitchFamily="34" charset="0"/>
              </a:rPr>
            </a:br>
            <a:r>
              <a:rPr lang="pt-BR" sz="2400" dirty="0">
                <a:solidFill>
                  <a:srgbClr val="3333FF"/>
                </a:solidFill>
                <a:latin typeface="Arial" pitchFamily="34" charset="0"/>
              </a:rPr>
              <a:t/>
            </a:r>
            <a:br>
              <a:rPr lang="pt-BR" sz="2400" dirty="0">
                <a:solidFill>
                  <a:srgbClr val="3333FF"/>
                </a:solidFill>
                <a:latin typeface="Arial" pitchFamily="34" charset="0"/>
              </a:rPr>
            </a:br>
            <a:r>
              <a:rPr lang="pt-BR" sz="2400" dirty="0">
                <a:solidFill>
                  <a:srgbClr val="3333FF"/>
                </a:solidFill>
                <a:latin typeface="Arial" pitchFamily="34" charset="0"/>
              </a:rPr>
              <a:t>11. Estilos de reuniões: participativas (deve prevalecer o </a:t>
            </a:r>
            <a:r>
              <a:rPr lang="pt-BR" sz="2400" dirty="0" smtClean="0">
                <a:solidFill>
                  <a:srgbClr val="3333FF"/>
                </a:solidFill>
                <a:latin typeface="Arial" pitchFamily="34" charset="0"/>
              </a:rPr>
              <a:t>									consenso</a:t>
            </a:r>
            <a:r>
              <a:rPr lang="pt-BR" sz="2400" dirty="0">
                <a:solidFill>
                  <a:srgbClr val="3333FF"/>
                </a:solidFill>
                <a:latin typeface="Arial" pitchFamily="34" charset="0"/>
              </a:rPr>
              <a:t>)</a:t>
            </a:r>
            <a:br>
              <a:rPr lang="pt-BR" sz="2400" dirty="0">
                <a:solidFill>
                  <a:srgbClr val="3333FF"/>
                </a:solidFill>
                <a:latin typeface="Arial" pitchFamily="34" charset="0"/>
              </a:rPr>
            </a:br>
            <a:r>
              <a:rPr lang="pt-BR" sz="2400" dirty="0">
                <a:solidFill>
                  <a:srgbClr val="3333FF"/>
                </a:solidFill>
                <a:latin typeface="Arial" pitchFamily="34" charset="0"/>
              </a:rPr>
              <a:t/>
            </a:r>
            <a:br>
              <a:rPr lang="pt-BR" sz="2400" dirty="0">
                <a:solidFill>
                  <a:srgbClr val="3333FF"/>
                </a:solidFill>
                <a:latin typeface="Arial" pitchFamily="34" charset="0"/>
              </a:rPr>
            </a:br>
            <a:r>
              <a:rPr lang="pt-BR" sz="2400" dirty="0">
                <a:solidFill>
                  <a:srgbClr val="3333FF"/>
                </a:solidFill>
                <a:latin typeface="Arial" pitchFamily="34" charset="0"/>
              </a:rPr>
              <a:t>12. Plano de reconhecimento</a:t>
            </a:r>
          </a:p>
        </p:txBody>
      </p:sp>
    </p:spTree>
    <p:extLst>
      <p:ext uri="{BB962C8B-B14F-4D97-AF65-F5344CB8AC3E}">
        <p14:creationId xmlns:p14="http://schemas.microsoft.com/office/powerpoint/2010/main" val="34895920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ctrTitle"/>
          </p:nvPr>
        </p:nvSpPr>
        <p:spPr bwMode="auto">
          <a:xfrm>
            <a:off x="0" y="0"/>
            <a:ext cx="9144000" cy="6858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pt-BR" sz="2000" b="1" dirty="0" smtClean="0">
                <a:solidFill>
                  <a:srgbClr val="FF0000"/>
                </a:solidFill>
                <a:latin typeface="Arial" pitchFamily="34" charset="0"/>
              </a:rPr>
              <a:t>			Plano </a:t>
            </a:r>
            <a:r>
              <a:rPr lang="pt-BR" sz="2000" b="1" dirty="0">
                <a:solidFill>
                  <a:srgbClr val="FF0000"/>
                </a:solidFill>
                <a:latin typeface="Arial" pitchFamily="34" charset="0"/>
              </a:rPr>
              <a:t>de Reconhecimento</a:t>
            </a:r>
            <a:br>
              <a:rPr lang="pt-BR" sz="2000" b="1" dirty="0">
                <a:solidFill>
                  <a:srgbClr val="FF0000"/>
                </a:solidFill>
                <a:latin typeface="Arial" pitchFamily="34" charset="0"/>
              </a:rPr>
            </a:br>
            <a:r>
              <a:rPr lang="pt-BR" sz="2000" b="1" dirty="0">
                <a:solidFill>
                  <a:srgbClr val="3333FF"/>
                </a:solidFill>
                <a:latin typeface="Arial" pitchFamily="34" charset="0"/>
              </a:rPr>
              <a:t/>
            </a:r>
            <a:br>
              <a:rPr lang="pt-BR" sz="2000" b="1" dirty="0">
                <a:solidFill>
                  <a:srgbClr val="3333FF"/>
                </a:solidFill>
                <a:latin typeface="Arial" pitchFamily="34" charset="0"/>
              </a:rPr>
            </a:br>
            <a:r>
              <a:rPr lang="pt-BR" sz="2000" dirty="0">
                <a:solidFill>
                  <a:srgbClr val="3333FF"/>
                </a:solidFill>
                <a:latin typeface="Arial" pitchFamily="34" charset="0"/>
              </a:rPr>
              <a:t>Em geral, deve haver uma preocupação com os </a:t>
            </a:r>
            <a:r>
              <a:rPr lang="pt-BR" sz="2000" b="1" dirty="0">
                <a:solidFill>
                  <a:srgbClr val="3333FF"/>
                </a:solidFill>
                <a:latin typeface="Arial" pitchFamily="34" charset="0"/>
              </a:rPr>
              <a:t>resultados</a:t>
            </a:r>
            <a:r>
              <a:rPr lang="pt-BR" sz="2000" dirty="0">
                <a:solidFill>
                  <a:srgbClr val="3333FF"/>
                </a:solidFill>
                <a:latin typeface="Arial" pitchFamily="34" charset="0"/>
              </a:rPr>
              <a:t> e não deve ser deixado de lado o reconhecimento. Todas as pessoas têm a natural necessidade de serem reconhecidas, prestigiadas e aceitas pelo que fazem e pelos resultados que conseguem atingir. Esta alimentação positiva funciona como elemento motivador e estimulador de novos esforços e como aperfeiçoamento daqueles já desenvolvidos. </a:t>
            </a:r>
            <a:r>
              <a:rPr lang="pt-BR" sz="2000" dirty="0" smtClean="0">
                <a:solidFill>
                  <a:srgbClr val="3333FF"/>
                </a:solidFill>
                <a:latin typeface="Arial" pitchFamily="34" charset="0"/>
              </a:rPr>
              <a:t/>
            </a:r>
            <a:br>
              <a:rPr lang="pt-BR" sz="2000" dirty="0" smtClean="0">
                <a:solidFill>
                  <a:srgbClr val="3333FF"/>
                </a:solidFill>
                <a:latin typeface="Arial" pitchFamily="34" charset="0"/>
              </a:rPr>
            </a:br>
            <a:r>
              <a:rPr lang="pt-BR" sz="2000" dirty="0" smtClean="0">
                <a:solidFill>
                  <a:srgbClr val="3333FF"/>
                </a:solidFill>
                <a:latin typeface="Arial" pitchFamily="34" charset="0"/>
              </a:rPr>
              <a:t>Podem </a:t>
            </a:r>
            <a:r>
              <a:rPr lang="pt-BR" sz="2000" dirty="0">
                <a:solidFill>
                  <a:srgbClr val="3333FF"/>
                </a:solidFill>
                <a:latin typeface="Arial" pitchFamily="34" charset="0"/>
              </a:rPr>
              <a:t>ser citados alguns exemplos importantes de reconhecimento:</a:t>
            </a:r>
            <a:br>
              <a:rPr lang="pt-BR" sz="2000" dirty="0">
                <a:solidFill>
                  <a:srgbClr val="3333FF"/>
                </a:solidFill>
                <a:latin typeface="Arial" pitchFamily="34" charset="0"/>
              </a:rPr>
            </a:br>
            <a:r>
              <a:rPr lang="pt-BR" sz="2000" dirty="0" smtClean="0">
                <a:solidFill>
                  <a:srgbClr val="3333FF"/>
                </a:solidFill>
                <a:latin typeface="Arial" pitchFamily="34" charset="0"/>
              </a:rPr>
              <a:t>			</a:t>
            </a:r>
            <a:r>
              <a:rPr lang="pt-BR" sz="1800" dirty="0" smtClean="0">
                <a:solidFill>
                  <a:srgbClr val="FF0000"/>
                </a:solidFill>
                <a:latin typeface="Arial" pitchFamily="34" charset="0"/>
              </a:rPr>
              <a:t>· Implantação das sugestões aprovadas;</a:t>
            </a:r>
            <a:br>
              <a:rPr lang="pt-BR" sz="1800" dirty="0" smtClean="0">
                <a:solidFill>
                  <a:srgbClr val="FF0000"/>
                </a:solidFill>
                <a:latin typeface="Arial" pitchFamily="34" charset="0"/>
              </a:rPr>
            </a:br>
            <a:r>
              <a:rPr lang="pt-BR" sz="1800" dirty="0" smtClean="0">
                <a:solidFill>
                  <a:srgbClr val="FF0000"/>
                </a:solidFill>
                <a:latin typeface="Arial" pitchFamily="34" charset="0"/>
              </a:rPr>
              <a:t>			· Divulgação dos trabalhos realizados pelos </a:t>
            </a:r>
            <a:r>
              <a:rPr lang="pt-BR" sz="1800" dirty="0" err="1" smtClean="0">
                <a:solidFill>
                  <a:srgbClr val="FF0000"/>
                </a:solidFill>
                <a:latin typeface="Arial" pitchFamily="34" charset="0"/>
              </a:rPr>
              <a:t>CCQ’s</a:t>
            </a:r>
            <a:r>
              <a:rPr lang="pt-BR" sz="1800" dirty="0" smtClean="0">
                <a:solidFill>
                  <a:srgbClr val="FF0000"/>
                </a:solidFill>
                <a:latin typeface="Arial" pitchFamily="34" charset="0"/>
              </a:rPr>
              <a:t>;</a:t>
            </a:r>
            <a:br>
              <a:rPr lang="pt-BR" sz="1800" dirty="0" smtClean="0">
                <a:solidFill>
                  <a:srgbClr val="FF0000"/>
                </a:solidFill>
                <a:latin typeface="Arial" pitchFamily="34" charset="0"/>
              </a:rPr>
            </a:br>
            <a:r>
              <a:rPr lang="pt-BR" sz="1800" dirty="0" smtClean="0">
                <a:solidFill>
                  <a:srgbClr val="FF0000"/>
                </a:solidFill>
                <a:latin typeface="Arial" pitchFamily="34" charset="0"/>
              </a:rPr>
              <a:t>			· Proporcionar treinamentos, encontros e congressos;</a:t>
            </a:r>
            <a:br>
              <a:rPr lang="pt-BR" sz="1800" dirty="0" smtClean="0">
                <a:solidFill>
                  <a:srgbClr val="FF0000"/>
                </a:solidFill>
                <a:latin typeface="Arial" pitchFamily="34" charset="0"/>
              </a:rPr>
            </a:br>
            <a:r>
              <a:rPr lang="pt-BR" sz="1800" dirty="0" smtClean="0">
                <a:solidFill>
                  <a:srgbClr val="FF0000"/>
                </a:solidFill>
                <a:latin typeface="Arial" pitchFamily="34" charset="0"/>
              </a:rPr>
              <a:t>			· Programas de lazer como passeios, </a:t>
            </a:r>
            <a:r>
              <a:rPr lang="pt-BR" sz="1800" dirty="0" err="1" smtClean="0">
                <a:solidFill>
                  <a:srgbClr val="FF0000"/>
                </a:solidFill>
                <a:latin typeface="Arial" pitchFamily="34" charset="0"/>
              </a:rPr>
              <a:t>etc</a:t>
            </a:r>
            <a:r>
              <a:rPr lang="pt-BR" sz="1800" dirty="0" smtClean="0">
                <a:solidFill>
                  <a:srgbClr val="FF0000"/>
                </a:solidFill>
                <a:latin typeface="Arial" pitchFamily="34" charset="0"/>
              </a:rPr>
              <a:t>;</a:t>
            </a:r>
            <a:br>
              <a:rPr lang="pt-BR" sz="1800" dirty="0" smtClean="0">
                <a:solidFill>
                  <a:srgbClr val="FF0000"/>
                </a:solidFill>
                <a:latin typeface="Arial" pitchFamily="34" charset="0"/>
              </a:rPr>
            </a:br>
            <a:r>
              <a:rPr lang="pt-BR" sz="1800" dirty="0" smtClean="0">
                <a:solidFill>
                  <a:srgbClr val="FF0000"/>
                </a:solidFill>
                <a:latin typeface="Arial" pitchFamily="34" charset="0"/>
              </a:rPr>
              <a:t>			· Visitas técnicas;</a:t>
            </a:r>
            <a:br>
              <a:rPr lang="pt-BR" sz="1800" dirty="0" smtClean="0">
                <a:solidFill>
                  <a:srgbClr val="FF0000"/>
                </a:solidFill>
                <a:latin typeface="Arial" pitchFamily="34" charset="0"/>
              </a:rPr>
            </a:br>
            <a:r>
              <a:rPr lang="pt-BR" sz="1800" dirty="0" smtClean="0">
                <a:solidFill>
                  <a:srgbClr val="FF0000"/>
                </a:solidFill>
                <a:latin typeface="Arial" pitchFamily="34" charset="0"/>
              </a:rPr>
              <a:t>			· Sorteio de prêmios;</a:t>
            </a:r>
            <a:br>
              <a:rPr lang="pt-BR" sz="1800" dirty="0" smtClean="0">
                <a:solidFill>
                  <a:srgbClr val="FF0000"/>
                </a:solidFill>
                <a:latin typeface="Arial" pitchFamily="34" charset="0"/>
              </a:rPr>
            </a:br>
            <a:r>
              <a:rPr lang="pt-BR" sz="1800" dirty="0" smtClean="0">
                <a:solidFill>
                  <a:srgbClr val="FF0000"/>
                </a:solidFill>
                <a:latin typeface="Arial" pitchFamily="34" charset="0"/>
              </a:rPr>
              <a:t>			· Reuniões de congraçamento</a:t>
            </a:r>
            <a:r>
              <a:rPr lang="pt-BR" sz="2000" dirty="0" smtClean="0">
                <a:solidFill>
                  <a:srgbClr val="3333FF"/>
                </a:solidFill>
                <a:latin typeface="Arial" pitchFamily="34" charset="0"/>
              </a:rPr>
              <a:t>;</a:t>
            </a:r>
            <a:br>
              <a:rPr lang="pt-BR" sz="2000" dirty="0" smtClean="0">
                <a:solidFill>
                  <a:srgbClr val="3333FF"/>
                </a:solidFill>
                <a:latin typeface="Arial" pitchFamily="34" charset="0"/>
              </a:rPr>
            </a:br>
            <a:r>
              <a:rPr lang="pt-BR" sz="2000" dirty="0" smtClean="0">
                <a:solidFill>
                  <a:srgbClr val="3333FF"/>
                </a:solidFill>
                <a:latin typeface="Arial" pitchFamily="34" charset="0"/>
              </a:rPr>
              <a:t>· </a:t>
            </a:r>
            <a:r>
              <a:rPr lang="pt-BR" sz="2000" dirty="0">
                <a:solidFill>
                  <a:srgbClr val="3333FF"/>
                </a:solidFill>
                <a:latin typeface="Arial" pitchFamily="34" charset="0"/>
              </a:rPr>
              <a:t>Apresentação em público como exposições, encontros, congressos, feiras (</a:t>
            </a:r>
            <a:r>
              <a:rPr lang="pt-BR" sz="2000" dirty="0" smtClean="0">
                <a:solidFill>
                  <a:srgbClr val="3333FF"/>
                </a:solidFill>
                <a:latin typeface="Arial" pitchFamily="34" charset="0"/>
              </a:rPr>
              <a:t>para funcionários</a:t>
            </a:r>
            <a:r>
              <a:rPr lang="pt-BR" sz="2000" dirty="0">
                <a:solidFill>
                  <a:srgbClr val="3333FF"/>
                </a:solidFill>
                <a:latin typeface="Arial" pitchFamily="34" charset="0"/>
              </a:rPr>
              <a:t>, familiares, outras empresas e escolas);</a:t>
            </a:r>
            <a:br>
              <a:rPr lang="pt-BR" sz="2000" dirty="0">
                <a:solidFill>
                  <a:srgbClr val="3333FF"/>
                </a:solidFill>
                <a:latin typeface="Arial" pitchFamily="34" charset="0"/>
              </a:rPr>
            </a:br>
            <a:r>
              <a:rPr lang="pt-BR" sz="2000" dirty="0">
                <a:solidFill>
                  <a:srgbClr val="3333FF"/>
                </a:solidFill>
                <a:latin typeface="Arial" pitchFamily="34" charset="0"/>
              </a:rPr>
              <a:t>· Entrega de lembrança alusiva às apresentações como troféus, distintivos, certificados, objetos, </a:t>
            </a:r>
            <a:r>
              <a:rPr lang="pt-BR" sz="2000" dirty="0" err="1">
                <a:solidFill>
                  <a:srgbClr val="3333FF"/>
                </a:solidFill>
                <a:latin typeface="Arial" pitchFamily="34" charset="0"/>
              </a:rPr>
              <a:t>etc</a:t>
            </a:r>
            <a:r>
              <a:rPr lang="pt-BR" sz="2000" dirty="0">
                <a:solidFill>
                  <a:srgbClr val="3333FF"/>
                </a:solidFill>
                <a:latin typeface="Arial" pitchFamily="34" charset="0"/>
              </a:rPr>
              <a:t>;</a:t>
            </a:r>
            <a:br>
              <a:rPr lang="pt-BR" sz="2000" dirty="0">
                <a:solidFill>
                  <a:srgbClr val="3333FF"/>
                </a:solidFill>
                <a:latin typeface="Arial" pitchFamily="34" charset="0"/>
              </a:rPr>
            </a:br>
            <a:r>
              <a:rPr lang="pt-BR" sz="2000" dirty="0">
                <a:solidFill>
                  <a:srgbClr val="3333FF"/>
                </a:solidFill>
                <a:latin typeface="Arial" pitchFamily="34" charset="0"/>
              </a:rPr>
              <a:t>· Concursos internos: logotipo para empresa, logotipo dos grupos, frases, </a:t>
            </a:r>
            <a:r>
              <a:rPr lang="pt-BR" sz="2000" dirty="0" err="1">
                <a:solidFill>
                  <a:srgbClr val="3333FF"/>
                </a:solidFill>
                <a:latin typeface="Arial" pitchFamily="34" charset="0"/>
              </a:rPr>
              <a:t>etc</a:t>
            </a:r>
            <a:r>
              <a:rPr lang="pt-BR" sz="2000" dirty="0">
                <a:solidFill>
                  <a:srgbClr val="3333FF"/>
                </a:solidFill>
                <a:latin typeface="Arial" pitchFamily="34" charset="0"/>
              </a:rPr>
              <a:t>;</a:t>
            </a:r>
            <a:br>
              <a:rPr lang="pt-BR" sz="2000" dirty="0">
                <a:solidFill>
                  <a:srgbClr val="3333FF"/>
                </a:solidFill>
                <a:latin typeface="Arial" pitchFamily="34" charset="0"/>
              </a:rPr>
            </a:br>
            <a:r>
              <a:rPr lang="pt-BR" sz="2000" dirty="0">
                <a:solidFill>
                  <a:srgbClr val="3333FF"/>
                </a:solidFill>
                <a:latin typeface="Arial" pitchFamily="34" charset="0"/>
              </a:rPr>
              <a:t>· Informativos: jornais, murais, boletins, etc.</a:t>
            </a:r>
          </a:p>
        </p:txBody>
      </p:sp>
    </p:spTree>
    <p:extLst>
      <p:ext uri="{BB962C8B-B14F-4D97-AF65-F5344CB8AC3E}">
        <p14:creationId xmlns:p14="http://schemas.microsoft.com/office/powerpoint/2010/main" val="103653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ctrTitle"/>
          </p:nvPr>
        </p:nvSpPr>
        <p:spPr bwMode="auto">
          <a:xfrm>
            <a:off x="19860" y="-27384"/>
            <a:ext cx="9144000" cy="705678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r>
              <a:rPr lang="pt-BR" sz="1800" b="1" dirty="0">
                <a:solidFill>
                  <a:srgbClr val="FF0000"/>
                </a:solidFill>
                <a:latin typeface="Arial" pitchFamily="34" charset="0"/>
              </a:rPr>
              <a:t>Áreas de atuação dos Grupos de CCQ</a:t>
            </a:r>
            <a:r>
              <a:rPr lang="pt-BR" sz="1800" b="1" dirty="0">
                <a:solidFill>
                  <a:srgbClr val="3333FF"/>
                </a:solidFill>
                <a:latin typeface="Arial" pitchFamily="34" charset="0"/>
              </a:rPr>
              <a:t/>
            </a:r>
            <a:br>
              <a:rPr lang="pt-BR" sz="1800" b="1" dirty="0">
                <a:solidFill>
                  <a:srgbClr val="3333FF"/>
                </a:solidFill>
                <a:latin typeface="Arial" pitchFamily="34" charset="0"/>
              </a:rPr>
            </a:br>
            <a:r>
              <a:rPr lang="pt-BR" sz="1400" b="1" dirty="0">
                <a:solidFill>
                  <a:srgbClr val="3333FF"/>
                </a:solidFill>
                <a:latin typeface="Arial" pitchFamily="34" charset="0"/>
              </a:rPr>
              <a:t/>
            </a:r>
            <a:br>
              <a:rPr lang="pt-BR" sz="1400" b="1" dirty="0">
                <a:solidFill>
                  <a:srgbClr val="3333FF"/>
                </a:solidFill>
                <a:latin typeface="Arial" pitchFamily="34" charset="0"/>
              </a:rPr>
            </a:br>
            <a:r>
              <a:rPr lang="pt-BR" sz="2000" b="1" dirty="0">
                <a:solidFill>
                  <a:srgbClr val="3333FF"/>
                </a:solidFill>
                <a:latin typeface="Arial" pitchFamily="34" charset="0"/>
                <a:cs typeface="Arial" pitchFamily="34" charset="0"/>
              </a:rPr>
              <a:t>• </a:t>
            </a:r>
            <a:r>
              <a:rPr lang="pt-BR" sz="2000" dirty="0">
                <a:solidFill>
                  <a:srgbClr val="3333FF"/>
                </a:solidFill>
                <a:latin typeface="Arial" pitchFamily="34" charset="0"/>
              </a:rPr>
              <a:t>Problemas sobre a qualidade de produtos e serviços;</a:t>
            </a:r>
            <a:br>
              <a:rPr lang="pt-BR" sz="2000" dirty="0">
                <a:solidFill>
                  <a:srgbClr val="3333FF"/>
                </a:solidFill>
                <a:latin typeface="Arial" pitchFamily="34" charset="0"/>
              </a:rPr>
            </a:br>
            <a:r>
              <a:rPr lang="pt-BR" sz="2000" dirty="0">
                <a:solidFill>
                  <a:srgbClr val="3333FF"/>
                </a:solidFill>
                <a:latin typeface="Arial" pitchFamily="34" charset="0"/>
              </a:rPr>
              <a:t/>
            </a:r>
            <a:br>
              <a:rPr lang="pt-BR" sz="2000" dirty="0">
                <a:solidFill>
                  <a:srgbClr val="3333FF"/>
                </a:solidFill>
                <a:latin typeface="Arial" pitchFamily="34" charset="0"/>
              </a:rPr>
            </a:br>
            <a:r>
              <a:rPr lang="pt-BR" sz="2000" b="1" dirty="0">
                <a:solidFill>
                  <a:srgbClr val="3333FF"/>
                </a:solidFill>
                <a:latin typeface="Arial" pitchFamily="34" charset="0"/>
                <a:cs typeface="Arial" pitchFamily="34" charset="0"/>
              </a:rPr>
              <a:t>•</a:t>
            </a:r>
            <a:r>
              <a:rPr lang="pt-BR" sz="2000" dirty="0">
                <a:solidFill>
                  <a:srgbClr val="3333FF"/>
                </a:solidFill>
                <a:latin typeface="Arial" pitchFamily="34" charset="0"/>
              </a:rPr>
              <a:t> </a:t>
            </a:r>
            <a:r>
              <a:rPr lang="pt-BR" sz="2000" dirty="0" err="1">
                <a:solidFill>
                  <a:srgbClr val="3333FF"/>
                </a:solidFill>
                <a:latin typeface="Arial" pitchFamily="34" charset="0"/>
              </a:rPr>
              <a:t>Idéias</a:t>
            </a:r>
            <a:r>
              <a:rPr lang="pt-BR" sz="2000" dirty="0">
                <a:solidFill>
                  <a:srgbClr val="3333FF"/>
                </a:solidFill>
                <a:latin typeface="Arial" pitchFamily="34" charset="0"/>
              </a:rPr>
              <a:t> para um aumento na produtividade;</a:t>
            </a:r>
            <a:br>
              <a:rPr lang="pt-BR" sz="2000" dirty="0">
                <a:solidFill>
                  <a:srgbClr val="3333FF"/>
                </a:solidFill>
                <a:latin typeface="Arial" pitchFamily="34" charset="0"/>
              </a:rPr>
            </a:br>
            <a:r>
              <a:rPr lang="pt-BR" sz="2000" dirty="0">
                <a:solidFill>
                  <a:srgbClr val="3333FF"/>
                </a:solidFill>
                <a:latin typeface="Arial" pitchFamily="34" charset="0"/>
              </a:rPr>
              <a:t/>
            </a:r>
            <a:br>
              <a:rPr lang="pt-BR" sz="2000" dirty="0">
                <a:solidFill>
                  <a:srgbClr val="3333FF"/>
                </a:solidFill>
                <a:latin typeface="Arial" pitchFamily="34" charset="0"/>
              </a:rPr>
            </a:br>
            <a:r>
              <a:rPr lang="pt-BR" sz="2000" b="1" dirty="0">
                <a:solidFill>
                  <a:srgbClr val="3333FF"/>
                </a:solidFill>
                <a:latin typeface="Arial" pitchFamily="34" charset="0"/>
                <a:cs typeface="Arial" pitchFamily="34" charset="0"/>
              </a:rPr>
              <a:t>•</a:t>
            </a:r>
            <a:r>
              <a:rPr lang="pt-BR" sz="2000" dirty="0">
                <a:solidFill>
                  <a:srgbClr val="3333FF"/>
                </a:solidFill>
                <a:latin typeface="Arial" pitchFamily="34" charset="0"/>
              </a:rPr>
              <a:t> Racionalização e melhoria de métodos de trabalho;</a:t>
            </a:r>
            <a:br>
              <a:rPr lang="pt-BR" sz="2000" dirty="0">
                <a:solidFill>
                  <a:srgbClr val="3333FF"/>
                </a:solidFill>
                <a:latin typeface="Arial" pitchFamily="34" charset="0"/>
              </a:rPr>
            </a:br>
            <a:r>
              <a:rPr lang="pt-BR" sz="2000" dirty="0">
                <a:solidFill>
                  <a:srgbClr val="3333FF"/>
                </a:solidFill>
                <a:latin typeface="Arial" pitchFamily="34" charset="0"/>
              </a:rPr>
              <a:t> </a:t>
            </a:r>
            <a:br>
              <a:rPr lang="pt-BR" sz="2000" dirty="0">
                <a:solidFill>
                  <a:srgbClr val="3333FF"/>
                </a:solidFill>
                <a:latin typeface="Arial" pitchFamily="34" charset="0"/>
              </a:rPr>
            </a:br>
            <a:r>
              <a:rPr lang="pt-BR" sz="2000" b="1" dirty="0">
                <a:solidFill>
                  <a:srgbClr val="3333FF"/>
                </a:solidFill>
                <a:latin typeface="Arial" pitchFamily="34" charset="0"/>
                <a:cs typeface="Arial" pitchFamily="34" charset="0"/>
              </a:rPr>
              <a:t>•</a:t>
            </a:r>
            <a:r>
              <a:rPr lang="pt-BR" sz="2000" dirty="0">
                <a:solidFill>
                  <a:srgbClr val="3333FF"/>
                </a:solidFill>
                <a:latin typeface="Arial" pitchFamily="34" charset="0"/>
              </a:rPr>
              <a:t> Diminuição nos custos industriais e administrativos;</a:t>
            </a:r>
            <a:br>
              <a:rPr lang="pt-BR" sz="2000" dirty="0">
                <a:solidFill>
                  <a:srgbClr val="3333FF"/>
                </a:solidFill>
                <a:latin typeface="Arial" pitchFamily="34" charset="0"/>
              </a:rPr>
            </a:br>
            <a:r>
              <a:rPr lang="pt-BR" sz="2000" dirty="0">
                <a:solidFill>
                  <a:srgbClr val="3333FF"/>
                </a:solidFill>
                <a:latin typeface="Arial" pitchFamily="34" charset="0"/>
              </a:rPr>
              <a:t/>
            </a:r>
            <a:br>
              <a:rPr lang="pt-BR" sz="2000" dirty="0">
                <a:solidFill>
                  <a:srgbClr val="3333FF"/>
                </a:solidFill>
                <a:latin typeface="Arial" pitchFamily="34" charset="0"/>
              </a:rPr>
            </a:br>
            <a:r>
              <a:rPr lang="pt-BR" sz="2000" b="1" dirty="0">
                <a:solidFill>
                  <a:srgbClr val="3333FF"/>
                </a:solidFill>
                <a:latin typeface="Arial" pitchFamily="34" charset="0"/>
                <a:cs typeface="Arial" pitchFamily="34" charset="0"/>
              </a:rPr>
              <a:t>•</a:t>
            </a:r>
            <a:r>
              <a:rPr lang="pt-BR" sz="2000" dirty="0">
                <a:solidFill>
                  <a:srgbClr val="3333FF"/>
                </a:solidFill>
                <a:latin typeface="Arial" pitchFamily="34" charset="0"/>
              </a:rPr>
              <a:t> </a:t>
            </a:r>
            <a:r>
              <a:rPr lang="pt-BR" sz="2000" dirty="0" err="1">
                <a:solidFill>
                  <a:srgbClr val="3333FF"/>
                </a:solidFill>
                <a:latin typeface="Arial" pitchFamily="34" charset="0"/>
              </a:rPr>
              <a:t>Idéias</a:t>
            </a:r>
            <a:r>
              <a:rPr lang="pt-BR" sz="2000" dirty="0">
                <a:solidFill>
                  <a:srgbClr val="3333FF"/>
                </a:solidFill>
                <a:latin typeface="Arial" pitchFamily="34" charset="0"/>
              </a:rPr>
              <a:t> sobre melhoria no canal de comunicação dentro da empresa;</a:t>
            </a:r>
            <a:br>
              <a:rPr lang="pt-BR" sz="2000" dirty="0">
                <a:solidFill>
                  <a:srgbClr val="3333FF"/>
                </a:solidFill>
                <a:latin typeface="Arial" pitchFamily="34" charset="0"/>
              </a:rPr>
            </a:br>
            <a:r>
              <a:rPr lang="pt-BR" sz="2000" dirty="0">
                <a:solidFill>
                  <a:srgbClr val="3333FF"/>
                </a:solidFill>
                <a:latin typeface="Arial" pitchFamily="34" charset="0"/>
              </a:rPr>
              <a:t/>
            </a:r>
            <a:br>
              <a:rPr lang="pt-BR" sz="2000" dirty="0">
                <a:solidFill>
                  <a:srgbClr val="3333FF"/>
                </a:solidFill>
                <a:latin typeface="Arial" pitchFamily="34" charset="0"/>
              </a:rPr>
            </a:br>
            <a:r>
              <a:rPr lang="pt-BR" sz="2000" b="1" dirty="0">
                <a:solidFill>
                  <a:srgbClr val="3333FF"/>
                </a:solidFill>
                <a:latin typeface="Arial" pitchFamily="34" charset="0"/>
                <a:cs typeface="Arial" pitchFamily="34" charset="0"/>
              </a:rPr>
              <a:t>•</a:t>
            </a:r>
            <a:r>
              <a:rPr lang="pt-BR" sz="2000" dirty="0">
                <a:solidFill>
                  <a:srgbClr val="3333FF"/>
                </a:solidFill>
                <a:latin typeface="Arial" pitchFamily="34" charset="0"/>
              </a:rPr>
              <a:t> Trabalhos sobre desburocratização;</a:t>
            </a:r>
            <a:br>
              <a:rPr lang="pt-BR" sz="2000" dirty="0">
                <a:solidFill>
                  <a:srgbClr val="3333FF"/>
                </a:solidFill>
                <a:latin typeface="Arial" pitchFamily="34" charset="0"/>
              </a:rPr>
            </a:br>
            <a:r>
              <a:rPr lang="pt-BR" sz="2000" dirty="0">
                <a:solidFill>
                  <a:srgbClr val="3333FF"/>
                </a:solidFill>
                <a:latin typeface="Arial" pitchFamily="34" charset="0"/>
              </a:rPr>
              <a:t/>
            </a:r>
            <a:br>
              <a:rPr lang="pt-BR" sz="2000" dirty="0">
                <a:solidFill>
                  <a:srgbClr val="3333FF"/>
                </a:solidFill>
                <a:latin typeface="Arial" pitchFamily="34" charset="0"/>
              </a:rPr>
            </a:br>
            <a:r>
              <a:rPr lang="pt-BR" sz="2000" b="1" dirty="0">
                <a:solidFill>
                  <a:srgbClr val="3333FF"/>
                </a:solidFill>
                <a:latin typeface="Arial" pitchFamily="34" charset="0"/>
                <a:cs typeface="Arial" pitchFamily="34" charset="0"/>
              </a:rPr>
              <a:t>•</a:t>
            </a:r>
            <a:r>
              <a:rPr lang="pt-BR" sz="2000" dirty="0">
                <a:solidFill>
                  <a:srgbClr val="3333FF"/>
                </a:solidFill>
                <a:latin typeface="Arial" pitchFamily="34" charset="0"/>
              </a:rPr>
              <a:t> Propostas de melhoria no ambiente de trabalho;</a:t>
            </a:r>
            <a:br>
              <a:rPr lang="pt-BR" sz="2000" dirty="0">
                <a:solidFill>
                  <a:srgbClr val="3333FF"/>
                </a:solidFill>
                <a:latin typeface="Arial" pitchFamily="34" charset="0"/>
              </a:rPr>
            </a:br>
            <a:r>
              <a:rPr lang="pt-BR" sz="2000" dirty="0">
                <a:solidFill>
                  <a:srgbClr val="3333FF"/>
                </a:solidFill>
                <a:latin typeface="Arial" pitchFamily="34" charset="0"/>
              </a:rPr>
              <a:t/>
            </a:r>
            <a:br>
              <a:rPr lang="pt-BR" sz="2000" dirty="0">
                <a:solidFill>
                  <a:srgbClr val="3333FF"/>
                </a:solidFill>
                <a:latin typeface="Arial" pitchFamily="34" charset="0"/>
              </a:rPr>
            </a:br>
            <a:r>
              <a:rPr lang="pt-BR" sz="2000" b="1" dirty="0">
                <a:solidFill>
                  <a:srgbClr val="3333FF"/>
                </a:solidFill>
                <a:latin typeface="Arial" pitchFamily="34" charset="0"/>
                <a:cs typeface="Arial" pitchFamily="34" charset="0"/>
              </a:rPr>
              <a:t>•</a:t>
            </a:r>
            <a:r>
              <a:rPr lang="pt-BR" sz="2000" dirty="0">
                <a:solidFill>
                  <a:srgbClr val="3333FF"/>
                </a:solidFill>
                <a:latin typeface="Arial" pitchFamily="34" charset="0"/>
              </a:rPr>
              <a:t> Racionalização de um modo geral;</a:t>
            </a:r>
            <a:br>
              <a:rPr lang="pt-BR" sz="2000" dirty="0">
                <a:solidFill>
                  <a:srgbClr val="3333FF"/>
                </a:solidFill>
                <a:latin typeface="Arial" pitchFamily="34" charset="0"/>
              </a:rPr>
            </a:br>
            <a:r>
              <a:rPr lang="pt-BR" sz="2000" dirty="0">
                <a:solidFill>
                  <a:srgbClr val="3333FF"/>
                </a:solidFill>
                <a:latin typeface="Arial" pitchFamily="34" charset="0"/>
              </a:rPr>
              <a:t> </a:t>
            </a:r>
            <a:br>
              <a:rPr lang="pt-BR" sz="2000" dirty="0">
                <a:solidFill>
                  <a:srgbClr val="3333FF"/>
                </a:solidFill>
                <a:latin typeface="Arial" pitchFamily="34" charset="0"/>
              </a:rPr>
            </a:br>
            <a:r>
              <a:rPr lang="pt-BR" sz="2000" b="1" dirty="0">
                <a:solidFill>
                  <a:srgbClr val="3333FF"/>
                </a:solidFill>
                <a:latin typeface="Arial" pitchFamily="34" charset="0"/>
                <a:cs typeface="Arial" pitchFamily="34" charset="0"/>
              </a:rPr>
              <a:t>•</a:t>
            </a:r>
            <a:r>
              <a:rPr lang="pt-BR" sz="2000" dirty="0">
                <a:solidFill>
                  <a:srgbClr val="3333FF"/>
                </a:solidFill>
                <a:latin typeface="Arial" pitchFamily="34" charset="0"/>
              </a:rPr>
              <a:t> Aperfeiçoamento quanto à segurança;</a:t>
            </a:r>
            <a:br>
              <a:rPr lang="pt-BR" sz="2000" dirty="0">
                <a:solidFill>
                  <a:srgbClr val="3333FF"/>
                </a:solidFill>
                <a:latin typeface="Arial" pitchFamily="34" charset="0"/>
              </a:rPr>
            </a:br>
            <a:r>
              <a:rPr lang="pt-BR" sz="2000" dirty="0">
                <a:solidFill>
                  <a:srgbClr val="3333FF"/>
                </a:solidFill>
                <a:latin typeface="Arial" pitchFamily="34" charset="0"/>
              </a:rPr>
              <a:t/>
            </a:r>
            <a:br>
              <a:rPr lang="pt-BR" sz="2000" dirty="0">
                <a:solidFill>
                  <a:srgbClr val="3333FF"/>
                </a:solidFill>
                <a:latin typeface="Arial" pitchFamily="34" charset="0"/>
              </a:rPr>
            </a:br>
            <a:r>
              <a:rPr lang="pt-BR" sz="2000" b="1" dirty="0">
                <a:solidFill>
                  <a:srgbClr val="3333FF"/>
                </a:solidFill>
                <a:latin typeface="Arial" pitchFamily="34" charset="0"/>
                <a:cs typeface="Arial" pitchFamily="34" charset="0"/>
              </a:rPr>
              <a:t>•</a:t>
            </a:r>
            <a:r>
              <a:rPr lang="pt-BR" sz="2000" dirty="0">
                <a:solidFill>
                  <a:srgbClr val="3333FF"/>
                </a:solidFill>
                <a:latin typeface="Arial" pitchFamily="34" charset="0"/>
              </a:rPr>
              <a:t> Integração dos funcionários;</a:t>
            </a:r>
            <a:br>
              <a:rPr lang="pt-BR" sz="2000" dirty="0">
                <a:solidFill>
                  <a:srgbClr val="3333FF"/>
                </a:solidFill>
                <a:latin typeface="Arial" pitchFamily="34" charset="0"/>
              </a:rPr>
            </a:br>
            <a:r>
              <a:rPr lang="pt-BR" sz="2000" dirty="0">
                <a:solidFill>
                  <a:srgbClr val="3333FF"/>
                </a:solidFill>
                <a:latin typeface="Arial" pitchFamily="34" charset="0"/>
              </a:rPr>
              <a:t> </a:t>
            </a:r>
            <a:br>
              <a:rPr lang="pt-BR" sz="2000" dirty="0">
                <a:solidFill>
                  <a:srgbClr val="3333FF"/>
                </a:solidFill>
                <a:latin typeface="Arial" pitchFamily="34" charset="0"/>
              </a:rPr>
            </a:br>
            <a:r>
              <a:rPr lang="pt-BR" sz="2000" b="1" dirty="0">
                <a:solidFill>
                  <a:srgbClr val="3333FF"/>
                </a:solidFill>
                <a:latin typeface="Arial" pitchFamily="34" charset="0"/>
                <a:cs typeface="Arial" pitchFamily="34" charset="0"/>
              </a:rPr>
              <a:t>•</a:t>
            </a:r>
            <a:r>
              <a:rPr lang="pt-BR" sz="2000" dirty="0">
                <a:solidFill>
                  <a:srgbClr val="3333FF"/>
                </a:solidFill>
                <a:latin typeface="Arial" pitchFamily="34" charset="0"/>
              </a:rPr>
              <a:t> Desenvolvimento de novos métodos.</a:t>
            </a:r>
            <a:br>
              <a:rPr lang="pt-BR" sz="2000" dirty="0">
                <a:solidFill>
                  <a:srgbClr val="3333FF"/>
                </a:solidFill>
                <a:latin typeface="Arial" pitchFamily="34" charset="0"/>
              </a:rPr>
            </a:br>
            <a:r>
              <a:rPr lang="pt-BR" sz="2000" dirty="0">
                <a:solidFill>
                  <a:srgbClr val="3333FF"/>
                </a:solidFill>
                <a:latin typeface="Arial" pitchFamily="34" charset="0"/>
              </a:rPr>
              <a:t/>
            </a:r>
            <a:br>
              <a:rPr lang="pt-BR" sz="2000" dirty="0">
                <a:solidFill>
                  <a:srgbClr val="3333FF"/>
                </a:solidFill>
                <a:latin typeface="Arial" pitchFamily="34" charset="0"/>
              </a:rPr>
            </a:br>
            <a:r>
              <a:rPr lang="pt-BR" sz="2000" dirty="0">
                <a:latin typeface="Arial" pitchFamily="34" charset="0"/>
              </a:rPr>
              <a:t/>
            </a:r>
            <a:br>
              <a:rPr lang="pt-BR" sz="2000" dirty="0">
                <a:latin typeface="Arial" pitchFamily="34" charset="0"/>
              </a:rPr>
            </a:br>
            <a:r>
              <a:rPr lang="pt-BR" sz="2000" dirty="0">
                <a:latin typeface="Arial" pitchFamily="34" charset="0"/>
              </a:rPr>
              <a:t/>
            </a:r>
            <a:br>
              <a:rPr lang="pt-BR" sz="2000" dirty="0">
                <a:latin typeface="Arial" pitchFamily="34" charset="0"/>
              </a:rPr>
            </a:br>
            <a:r>
              <a:rPr lang="pt-BR" sz="2000" dirty="0">
                <a:latin typeface="Arial" pitchFamily="34" charset="0"/>
              </a:rPr>
              <a:t/>
            </a:r>
            <a:br>
              <a:rPr lang="pt-BR" sz="2000" dirty="0">
                <a:latin typeface="Arial" pitchFamily="34" charset="0"/>
              </a:rPr>
            </a:br>
            <a:endParaRPr lang="pt-BR" sz="2000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3244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ctrTitle"/>
          </p:nvPr>
        </p:nvSpPr>
        <p:spPr bwMode="auto">
          <a:xfrm>
            <a:off x="0" y="0"/>
            <a:ext cx="9144000" cy="6858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pt-BR" sz="1600" b="1" dirty="0">
                <a:solidFill>
                  <a:srgbClr val="FF0000"/>
                </a:solidFill>
                <a:latin typeface="Arial" pitchFamily="34" charset="0"/>
              </a:rPr>
              <a:t>Facilitadores e Inibidores do CCQ:</a:t>
            </a:r>
            <a:br>
              <a:rPr lang="pt-BR" sz="1600" b="1" dirty="0">
                <a:solidFill>
                  <a:srgbClr val="FF0000"/>
                </a:solidFill>
                <a:latin typeface="Arial" pitchFamily="34" charset="0"/>
              </a:rPr>
            </a:br>
            <a:r>
              <a:rPr lang="pt-BR" sz="1600" b="1" dirty="0" smtClean="0">
                <a:solidFill>
                  <a:srgbClr val="FF0000"/>
                </a:solidFill>
                <a:latin typeface="Arial" pitchFamily="34" charset="0"/>
              </a:rPr>
              <a:t/>
            </a:r>
            <a:br>
              <a:rPr lang="pt-BR" sz="1600" b="1" dirty="0" smtClean="0">
                <a:solidFill>
                  <a:srgbClr val="FF0000"/>
                </a:solidFill>
                <a:latin typeface="Arial" pitchFamily="34" charset="0"/>
              </a:rPr>
            </a:br>
            <a:r>
              <a:rPr lang="pt-BR" sz="1600" b="1" dirty="0" smtClean="0">
                <a:solidFill>
                  <a:srgbClr val="3333FF"/>
                </a:solidFill>
                <a:latin typeface="Arial" pitchFamily="34" charset="0"/>
              </a:rPr>
              <a:t>Facilitadores</a:t>
            </a:r>
            <a:r>
              <a:rPr lang="pt-BR" sz="1600" b="1" dirty="0">
                <a:solidFill>
                  <a:srgbClr val="3333FF"/>
                </a:solidFill>
                <a:latin typeface="Arial" pitchFamily="34" charset="0"/>
              </a:rPr>
              <a:t>:</a:t>
            </a:r>
            <a:br>
              <a:rPr lang="pt-BR" sz="1600" b="1" dirty="0">
                <a:solidFill>
                  <a:srgbClr val="3333FF"/>
                </a:solidFill>
                <a:latin typeface="Arial" pitchFamily="34" charset="0"/>
              </a:rPr>
            </a:br>
            <a:r>
              <a:rPr lang="pt-BR" sz="1800" dirty="0">
                <a:solidFill>
                  <a:srgbClr val="3333FF"/>
                </a:solidFill>
                <a:latin typeface="Arial" pitchFamily="34" charset="0"/>
              </a:rPr>
              <a:t>· Comprometimento da Alta Administração para com a filosofia dos </a:t>
            </a:r>
            <a:r>
              <a:rPr lang="pt-BR" sz="1800" dirty="0" err="1">
                <a:solidFill>
                  <a:srgbClr val="3333FF"/>
                </a:solidFill>
                <a:latin typeface="Arial" pitchFamily="34" charset="0"/>
              </a:rPr>
              <a:t>CCQ’s</a:t>
            </a:r>
            <a:r>
              <a:rPr lang="pt-BR" sz="1800" dirty="0">
                <a:solidFill>
                  <a:srgbClr val="3333FF"/>
                </a:solidFill>
                <a:latin typeface="Arial" pitchFamily="34" charset="0"/>
              </a:rPr>
              <a:t> e firme</a:t>
            </a:r>
            <a:br>
              <a:rPr lang="pt-BR" sz="1800" dirty="0">
                <a:solidFill>
                  <a:srgbClr val="3333FF"/>
                </a:solidFill>
                <a:latin typeface="Arial" pitchFamily="34" charset="0"/>
              </a:rPr>
            </a:br>
            <a:r>
              <a:rPr lang="pt-BR" sz="1800" dirty="0">
                <a:solidFill>
                  <a:srgbClr val="3333FF"/>
                </a:solidFill>
                <a:latin typeface="Arial" pitchFamily="34" charset="0"/>
              </a:rPr>
              <a:t>propósito de implementar este movimento;</a:t>
            </a:r>
            <a:br>
              <a:rPr lang="pt-BR" sz="1800" dirty="0">
                <a:solidFill>
                  <a:srgbClr val="3333FF"/>
                </a:solidFill>
                <a:latin typeface="Arial" pitchFamily="34" charset="0"/>
              </a:rPr>
            </a:br>
            <a:r>
              <a:rPr lang="pt-BR" sz="1800" dirty="0">
                <a:solidFill>
                  <a:srgbClr val="3333FF"/>
                </a:solidFill>
                <a:latin typeface="Arial" pitchFamily="34" charset="0"/>
              </a:rPr>
              <a:t>· Preparar a empresa como um todo para conviver com os </a:t>
            </a:r>
            <a:r>
              <a:rPr lang="pt-BR" sz="1800" dirty="0" err="1">
                <a:solidFill>
                  <a:srgbClr val="3333FF"/>
                </a:solidFill>
                <a:latin typeface="Arial" pitchFamily="34" charset="0"/>
              </a:rPr>
              <a:t>CCQ’s</a:t>
            </a:r>
            <a:r>
              <a:rPr lang="pt-BR" sz="1800" dirty="0">
                <a:solidFill>
                  <a:srgbClr val="3333FF"/>
                </a:solidFill>
                <a:latin typeface="Arial" pitchFamily="34" charset="0"/>
              </a:rPr>
              <a:t>;</a:t>
            </a:r>
            <a:br>
              <a:rPr lang="pt-BR" sz="1800" dirty="0">
                <a:solidFill>
                  <a:srgbClr val="3333FF"/>
                </a:solidFill>
                <a:latin typeface="Arial" pitchFamily="34" charset="0"/>
              </a:rPr>
            </a:br>
            <a:r>
              <a:rPr lang="pt-BR" sz="1800" dirty="0">
                <a:solidFill>
                  <a:srgbClr val="3333FF"/>
                </a:solidFill>
                <a:latin typeface="Arial" pitchFamily="34" charset="0"/>
              </a:rPr>
              <a:t>· Estilo gerencial democrático/participativo;</a:t>
            </a:r>
            <a:br>
              <a:rPr lang="pt-BR" sz="1800" dirty="0">
                <a:solidFill>
                  <a:srgbClr val="3333FF"/>
                </a:solidFill>
                <a:latin typeface="Arial" pitchFamily="34" charset="0"/>
              </a:rPr>
            </a:br>
            <a:r>
              <a:rPr lang="pt-BR" sz="1800" dirty="0">
                <a:solidFill>
                  <a:srgbClr val="3333FF"/>
                </a:solidFill>
                <a:latin typeface="Arial" pitchFamily="34" charset="0"/>
              </a:rPr>
              <a:t>· Políticas bem-definidas e consistentes;</a:t>
            </a:r>
            <a:br>
              <a:rPr lang="pt-BR" sz="1800" dirty="0">
                <a:solidFill>
                  <a:srgbClr val="3333FF"/>
                </a:solidFill>
                <a:latin typeface="Arial" pitchFamily="34" charset="0"/>
              </a:rPr>
            </a:br>
            <a:r>
              <a:rPr lang="pt-BR" sz="1800" dirty="0">
                <a:solidFill>
                  <a:srgbClr val="3333FF"/>
                </a:solidFill>
                <a:latin typeface="Arial" pitchFamily="34" charset="0"/>
              </a:rPr>
              <a:t>· Planos de benefícios;</a:t>
            </a:r>
            <a:br>
              <a:rPr lang="pt-BR" sz="1800" dirty="0">
                <a:solidFill>
                  <a:srgbClr val="3333FF"/>
                </a:solidFill>
                <a:latin typeface="Arial" pitchFamily="34" charset="0"/>
              </a:rPr>
            </a:br>
            <a:r>
              <a:rPr lang="pt-BR" sz="1800" dirty="0">
                <a:solidFill>
                  <a:srgbClr val="3333FF"/>
                </a:solidFill>
                <a:latin typeface="Arial" pitchFamily="34" charset="0"/>
              </a:rPr>
              <a:t>· Possibilidades de progresso na organização;</a:t>
            </a:r>
            <a:br>
              <a:rPr lang="pt-BR" sz="1800" dirty="0">
                <a:solidFill>
                  <a:srgbClr val="3333FF"/>
                </a:solidFill>
                <a:latin typeface="Arial" pitchFamily="34" charset="0"/>
              </a:rPr>
            </a:br>
            <a:r>
              <a:rPr lang="pt-BR" sz="1800" dirty="0">
                <a:solidFill>
                  <a:srgbClr val="3333FF"/>
                </a:solidFill>
                <a:latin typeface="Arial" pitchFamily="34" charset="0"/>
              </a:rPr>
              <a:t>· Respeito à Legislação Trabalhista e ao homem;</a:t>
            </a:r>
            <a:br>
              <a:rPr lang="pt-BR" sz="1800" dirty="0">
                <a:solidFill>
                  <a:srgbClr val="3333FF"/>
                </a:solidFill>
                <a:latin typeface="Arial" pitchFamily="34" charset="0"/>
              </a:rPr>
            </a:br>
            <a:r>
              <a:rPr lang="pt-BR" sz="1800" dirty="0">
                <a:solidFill>
                  <a:srgbClr val="3333FF"/>
                </a:solidFill>
                <a:latin typeface="Arial" pitchFamily="34" charset="0"/>
              </a:rPr>
              <a:t>· Ter condições de implementar e manter;</a:t>
            </a:r>
            <a:br>
              <a:rPr lang="pt-BR" sz="1800" dirty="0">
                <a:solidFill>
                  <a:srgbClr val="3333FF"/>
                </a:solidFill>
                <a:latin typeface="Arial" pitchFamily="34" charset="0"/>
              </a:rPr>
            </a:br>
            <a:r>
              <a:rPr lang="pt-BR" sz="1800" dirty="0">
                <a:solidFill>
                  <a:srgbClr val="3333FF"/>
                </a:solidFill>
                <a:latin typeface="Arial" pitchFamily="34" charset="0"/>
              </a:rPr>
              <a:t>· Competência técnica dos gerentes;</a:t>
            </a:r>
            <a:br>
              <a:rPr lang="pt-BR" sz="1800" dirty="0">
                <a:solidFill>
                  <a:srgbClr val="3333FF"/>
                </a:solidFill>
                <a:latin typeface="Arial" pitchFamily="34" charset="0"/>
              </a:rPr>
            </a:br>
            <a:r>
              <a:rPr lang="pt-BR" sz="1800" dirty="0">
                <a:solidFill>
                  <a:srgbClr val="3333FF"/>
                </a:solidFill>
                <a:latin typeface="Arial" pitchFamily="34" charset="0"/>
              </a:rPr>
              <a:t>· Habilidade de relacionamento dos supervisores com os seus subordinados;</a:t>
            </a:r>
            <a:br>
              <a:rPr lang="pt-BR" sz="1800" dirty="0">
                <a:solidFill>
                  <a:srgbClr val="3333FF"/>
                </a:solidFill>
                <a:latin typeface="Arial" pitchFamily="34" charset="0"/>
              </a:rPr>
            </a:br>
            <a:r>
              <a:rPr lang="pt-BR" sz="1800" dirty="0">
                <a:solidFill>
                  <a:srgbClr val="3333FF"/>
                </a:solidFill>
                <a:latin typeface="Arial" pitchFamily="34" charset="0"/>
              </a:rPr>
              <a:t>· Programa de desenvolvimento dos funcionários para melhoria de habilidade técnica e de relacionamento;</a:t>
            </a:r>
            <a:br>
              <a:rPr lang="pt-BR" sz="1800" dirty="0">
                <a:solidFill>
                  <a:srgbClr val="3333FF"/>
                </a:solidFill>
                <a:latin typeface="Arial" pitchFamily="34" charset="0"/>
              </a:rPr>
            </a:br>
            <a:r>
              <a:rPr lang="pt-BR" sz="1800" dirty="0">
                <a:solidFill>
                  <a:srgbClr val="3333FF"/>
                </a:solidFill>
                <a:latin typeface="Arial" pitchFamily="34" charset="0"/>
              </a:rPr>
              <a:t>· Bom clima organizacional;</a:t>
            </a:r>
            <a:br>
              <a:rPr lang="pt-BR" sz="1800" dirty="0">
                <a:solidFill>
                  <a:srgbClr val="3333FF"/>
                </a:solidFill>
                <a:latin typeface="Arial" pitchFamily="34" charset="0"/>
              </a:rPr>
            </a:br>
            <a:r>
              <a:rPr lang="pt-BR" sz="1800" dirty="0">
                <a:solidFill>
                  <a:srgbClr val="3333FF"/>
                </a:solidFill>
                <a:latin typeface="Arial" pitchFamily="34" charset="0"/>
              </a:rPr>
              <a:t>· Consciência para a Qualidade.</a:t>
            </a:r>
            <a:br>
              <a:rPr lang="pt-BR" sz="1800" dirty="0">
                <a:solidFill>
                  <a:srgbClr val="3333FF"/>
                </a:solidFill>
                <a:latin typeface="Arial" pitchFamily="34" charset="0"/>
              </a:rPr>
            </a:br>
            <a:r>
              <a:rPr lang="pt-BR" sz="1600" dirty="0">
                <a:solidFill>
                  <a:srgbClr val="3333FF"/>
                </a:solidFill>
                <a:latin typeface="Arial" pitchFamily="34" charset="0"/>
              </a:rPr>
              <a:t/>
            </a:r>
            <a:br>
              <a:rPr lang="pt-BR" sz="1600" dirty="0">
                <a:solidFill>
                  <a:srgbClr val="3333FF"/>
                </a:solidFill>
                <a:latin typeface="Arial" pitchFamily="34" charset="0"/>
              </a:rPr>
            </a:br>
            <a:r>
              <a:rPr lang="pt-BR" sz="1600" b="1" dirty="0">
                <a:solidFill>
                  <a:srgbClr val="00B050"/>
                </a:solidFill>
                <a:latin typeface="Arial" pitchFamily="34" charset="0"/>
              </a:rPr>
              <a:t>Inibidores:</a:t>
            </a:r>
            <a:br>
              <a:rPr lang="pt-BR" sz="1600" b="1" dirty="0">
                <a:solidFill>
                  <a:srgbClr val="00B050"/>
                </a:solidFill>
                <a:latin typeface="Arial" pitchFamily="34" charset="0"/>
              </a:rPr>
            </a:br>
            <a:r>
              <a:rPr lang="pt-BR" sz="1800" dirty="0">
                <a:solidFill>
                  <a:srgbClr val="00B050"/>
                </a:solidFill>
                <a:latin typeface="Arial" pitchFamily="34" charset="0"/>
              </a:rPr>
              <a:t>· Resistência às mudanças;</a:t>
            </a:r>
            <a:br>
              <a:rPr lang="pt-BR" sz="1800" dirty="0">
                <a:solidFill>
                  <a:srgbClr val="00B050"/>
                </a:solidFill>
                <a:latin typeface="Arial" pitchFamily="34" charset="0"/>
              </a:rPr>
            </a:br>
            <a:r>
              <a:rPr lang="pt-BR" sz="1800" dirty="0">
                <a:solidFill>
                  <a:srgbClr val="00B050"/>
                </a:solidFill>
                <a:latin typeface="Arial" pitchFamily="34" charset="0"/>
              </a:rPr>
              <a:t>· Falta de apoio e envolvimento da alta administração e chefias intermediárias;</a:t>
            </a:r>
            <a:br>
              <a:rPr lang="pt-BR" sz="1800" dirty="0">
                <a:solidFill>
                  <a:srgbClr val="00B050"/>
                </a:solidFill>
                <a:latin typeface="Arial" pitchFamily="34" charset="0"/>
              </a:rPr>
            </a:br>
            <a:r>
              <a:rPr lang="pt-BR" sz="1800" dirty="0">
                <a:solidFill>
                  <a:srgbClr val="00B050"/>
                </a:solidFill>
                <a:latin typeface="Arial" pitchFamily="34" charset="0"/>
              </a:rPr>
              <a:t>· Administração autoritária, burocrática e centralizadora;</a:t>
            </a:r>
            <a:br>
              <a:rPr lang="pt-BR" sz="1800" dirty="0">
                <a:solidFill>
                  <a:srgbClr val="00B050"/>
                </a:solidFill>
                <a:latin typeface="Arial" pitchFamily="34" charset="0"/>
              </a:rPr>
            </a:br>
            <a:r>
              <a:rPr lang="pt-BR" sz="1800" dirty="0">
                <a:solidFill>
                  <a:srgbClr val="00B050"/>
                </a:solidFill>
                <a:latin typeface="Arial" pitchFamily="34" charset="0"/>
              </a:rPr>
              <a:t>· Imediatismo e obsessão por resultados;</a:t>
            </a:r>
            <a:br>
              <a:rPr lang="pt-BR" sz="1800" dirty="0">
                <a:solidFill>
                  <a:srgbClr val="00B050"/>
                </a:solidFill>
                <a:latin typeface="Arial" pitchFamily="34" charset="0"/>
              </a:rPr>
            </a:br>
            <a:r>
              <a:rPr lang="pt-BR" sz="1800" dirty="0">
                <a:solidFill>
                  <a:srgbClr val="00B050"/>
                </a:solidFill>
                <a:latin typeface="Arial" pitchFamily="34" charset="0"/>
              </a:rPr>
              <a:t>· Inexistência de políticas e padrões de procedimentos.</a:t>
            </a:r>
          </a:p>
        </p:txBody>
      </p:sp>
    </p:spTree>
    <p:extLst>
      <p:ext uri="{BB962C8B-B14F-4D97-AF65-F5344CB8AC3E}">
        <p14:creationId xmlns:p14="http://schemas.microsoft.com/office/powerpoint/2010/main" val="1797503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ctrTitle"/>
          </p:nvPr>
        </p:nvSpPr>
        <p:spPr bwMode="auto">
          <a:xfrm>
            <a:off x="0" y="0"/>
            <a:ext cx="9144000" cy="6858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r>
              <a:rPr lang="pt-BR" sz="1800" smtClean="0">
                <a:solidFill>
                  <a:srgbClr val="3333FF"/>
                </a:solidFill>
                <a:latin typeface="Arial" pitchFamily="34" charset="0"/>
              </a:rPr>
              <a:t>Um </a:t>
            </a:r>
            <a:r>
              <a:rPr lang="pt-BR" sz="1800" dirty="0">
                <a:solidFill>
                  <a:srgbClr val="3333FF"/>
                </a:solidFill>
                <a:latin typeface="Arial" pitchFamily="34" charset="0"/>
              </a:rPr>
              <a:t>Círculo de Controle da Qualidade é um grupo para a obtenção de resultados que satisfaçam suas necessidades individuais, grupais e profissionais. Não tem sentido a palavra participação pela participação, sem metas claramente definidas, sem resultados palpáveis, observáveis e, se possível, mensuráveis. Outro aspecto básico é a compatibilidade dos resultados com os objetivos, é fundamental que as empresas que participam do movimento de CCQ definam com clareza os objetivos que pretendem atingir com os Círculos. Os objetivos precisam ser negociados e devem decorrer de um critérios: os levantamentos das necessidades da organização e das pessoas. Em muitas situações, nem as empresas nem as pessoas precisam do movimento de CCQ ou não estão preparadas para recebê-lo. Implantá-lo em tais circunstâncias seria desastroso e levaria o movimento ao descrédito. Sem dúvida alguma, o grande objetivo de uma empresa ao aderir ao movimento de CCQ nada mais é do que a maximização de sua efetividade empresarial. Quanto aos objetivos grupais, os resultados referem-se ao crescimento dos </a:t>
            </a:r>
            <a:r>
              <a:rPr lang="pt-BR" sz="1800" dirty="0" err="1">
                <a:solidFill>
                  <a:srgbClr val="3333FF"/>
                </a:solidFill>
                <a:latin typeface="Arial" pitchFamily="34" charset="0"/>
              </a:rPr>
              <a:t>circulistas</a:t>
            </a:r>
            <a:r>
              <a:rPr lang="pt-BR" sz="1800" dirty="0">
                <a:solidFill>
                  <a:srgbClr val="3333FF"/>
                </a:solidFill>
                <a:latin typeface="Arial" pitchFamily="34" charset="0"/>
              </a:rPr>
              <a:t> como integrantes de uma equipe. Esta dimensão leva o participante a compreender que o grupo é muito mais capaz e tem mais condições de conseguir resultados do que as pessoas isoladamente. A facilidade com que passam a analisar em profundidade suas situações de trabalho e a buscar as orientações e experiências dos demais companheiros. As decisões são tomadas por consenso e há um comprometimento geral com os resultados obtidos. Muitas organizações estão desenvolvendo com seriedade e consciência esses movimentos participativos/motivacionais, obtendo assim ótimos resultados, principalmente com os </a:t>
            </a:r>
            <a:r>
              <a:rPr lang="pt-BR" sz="1800" dirty="0" err="1">
                <a:solidFill>
                  <a:srgbClr val="3333FF"/>
                </a:solidFill>
                <a:latin typeface="Arial" pitchFamily="34" charset="0"/>
              </a:rPr>
              <a:t>CCQ’s</a:t>
            </a:r>
            <a:r>
              <a:rPr lang="pt-BR" sz="1800" dirty="0">
                <a:solidFill>
                  <a:srgbClr val="3333FF"/>
                </a:solidFill>
                <a:latin typeface="Arial" pitchFamily="34" charset="0"/>
              </a:rPr>
              <a:t>. outras, impulsionadas pelo modismo e imediatismo não obtiveram êxito Neste contexto todo, ficou bem claro que, sem a utilização do talento de todos os funcionários, fica muito difícil para as organizações fazer (melhorar) a qualidade de seus produtos e serviços. Hoje, qualidade é questão de sobrevivência.</a:t>
            </a:r>
          </a:p>
        </p:txBody>
      </p:sp>
    </p:spTree>
    <p:extLst>
      <p:ext uri="{BB962C8B-B14F-4D97-AF65-F5344CB8AC3E}">
        <p14:creationId xmlns:p14="http://schemas.microsoft.com/office/powerpoint/2010/main" val="3079580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79512" y="-27384"/>
            <a:ext cx="87129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dirty="0" smtClean="0">
                <a:solidFill>
                  <a:srgbClr val="D1073B"/>
                </a:solidFill>
                <a:latin typeface="Segoe Semibold" pitchFamily="34" charset="0"/>
              </a:rPr>
              <a:t>Como realizar uma reunião do CCQ?</a:t>
            </a:r>
            <a:endParaRPr lang="pt-BR" sz="3600" dirty="0">
              <a:solidFill>
                <a:srgbClr val="D1073B"/>
              </a:solidFill>
              <a:latin typeface="Segoe Semibold" pitchFamily="34" charset="0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1" y="692696"/>
            <a:ext cx="9144000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+mj-lt"/>
              <a:buAutoNum type="arabicPeriod"/>
            </a:pPr>
            <a:r>
              <a:rPr lang="pt-BR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Seleção do efeito:</a:t>
            </a:r>
            <a:r>
              <a:rPr lang="pt-BR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 o efeito pode ser selecionado a partir de sugestões de todos os membros da empresa ou através de sugestões da diretoria executiva. </a:t>
            </a:r>
          </a:p>
          <a:p>
            <a:pPr marL="457200" indent="-457200" algn="just">
              <a:buFont typeface="+mj-lt"/>
              <a:buAutoNum type="arabicPeriod"/>
            </a:pPr>
            <a:endParaRPr lang="pt-BR" sz="2000" dirty="0">
              <a:solidFill>
                <a:schemeClr val="tx1">
                  <a:lumMod val="65000"/>
                  <a:lumOff val="35000"/>
                </a:schemeClr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pt-BR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Seleção de participantes: </a:t>
            </a:r>
            <a:r>
              <a:rPr lang="pt-BR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os participantes devem ser definidos de acordo com o problema a ser solucionado.</a:t>
            </a:r>
          </a:p>
          <a:p>
            <a:pPr marL="914400" lvl="1" indent="-457200" algn="just">
              <a:buFont typeface="Arial" pitchFamily="34" charset="0"/>
              <a:buChar char="•"/>
            </a:pPr>
            <a:r>
              <a:rPr lang="pt-BR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Grupo homogêneo;</a:t>
            </a:r>
          </a:p>
          <a:p>
            <a:pPr marL="914400" lvl="1" indent="-457200" algn="just">
              <a:buFont typeface="Arial" pitchFamily="34" charset="0"/>
              <a:buChar char="•"/>
            </a:pPr>
            <a:r>
              <a:rPr lang="pt-BR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Grupo heterogêneo</a:t>
            </a:r>
            <a:r>
              <a:rPr lang="pt-BR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.</a:t>
            </a:r>
          </a:p>
          <a:p>
            <a:pPr marL="457200" indent="-457200" algn="just">
              <a:buAutoNum type="arabicPeriod" startAt="3"/>
            </a:pPr>
            <a:r>
              <a:rPr lang="pt-BR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Convite aos participantes: </a:t>
            </a:r>
            <a:r>
              <a:rPr lang="pt-BR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convidar os participantes de acordo com o dia e horário estabelecido (observar interesse), abordando a importância de sua participação;</a:t>
            </a:r>
          </a:p>
          <a:p>
            <a:pPr marL="457200" indent="-457200" algn="just">
              <a:buAutoNum type="arabicPeriod" startAt="3"/>
            </a:pPr>
            <a:endParaRPr lang="pt-BR" sz="2000" dirty="0" smtClean="0">
              <a:solidFill>
                <a:schemeClr val="tx1">
                  <a:lumMod val="65000"/>
                  <a:lumOff val="35000"/>
                </a:schemeClr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 marL="457200" indent="-457200" algn="just">
              <a:buFontTx/>
              <a:buAutoNum type="arabicPeriod" startAt="3"/>
            </a:pPr>
            <a:r>
              <a:rPr lang="pt-BR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Realização da reunião: </a:t>
            </a:r>
            <a:r>
              <a:rPr lang="pt-BR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utilização de ferramentas da qualidade, principalmente Ishikawa, sempre incentivando e questionando os participantes. É necessário um responsável por anotar as saídas da reunião.</a:t>
            </a:r>
          </a:p>
          <a:p>
            <a:pPr marL="457200" indent="-457200" algn="just">
              <a:buAutoNum type="arabicPeriod" startAt="5"/>
            </a:pPr>
            <a:r>
              <a:rPr lang="pt-BR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Divulgação das ações: </a:t>
            </a:r>
            <a:r>
              <a:rPr lang="pt-BR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divulgar as ações saídas da reunião determinando os responsáveis por executá-las. </a:t>
            </a:r>
          </a:p>
          <a:p>
            <a:pPr marL="457200" indent="-457200" algn="just">
              <a:buAutoNum type="arabicPeriod" startAt="5"/>
            </a:pPr>
            <a:endParaRPr lang="pt-BR" sz="2000" dirty="0" smtClean="0">
              <a:solidFill>
                <a:schemeClr val="tx1">
                  <a:lumMod val="65000"/>
                  <a:lumOff val="35000"/>
                </a:schemeClr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 marL="457200" indent="-457200" algn="just">
              <a:buFontTx/>
              <a:buAutoNum type="arabicPeriod" startAt="5"/>
            </a:pPr>
            <a:r>
              <a:rPr lang="pt-BR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Acompanhamento das ações: </a:t>
            </a:r>
            <a:r>
              <a:rPr lang="pt-BR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o responsável pelo programa deverá monitorar e cobrar a execução das ações saídas das reuniões do CCQ.</a:t>
            </a:r>
            <a:endParaRPr lang="pt-BR" sz="2000" dirty="0">
              <a:solidFill>
                <a:schemeClr val="tx1">
                  <a:lumMod val="65000"/>
                  <a:lumOff val="35000"/>
                </a:schemeClr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8430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688" t="34934" r="13728" b="18535"/>
          <a:stretch/>
        </p:blipFill>
        <p:spPr bwMode="auto">
          <a:xfrm>
            <a:off x="33125" y="0"/>
            <a:ext cx="9075379" cy="68580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40081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ctrTitle"/>
          </p:nvPr>
        </p:nvSpPr>
        <p:spPr bwMode="auto">
          <a:xfrm>
            <a:off x="0" y="0"/>
            <a:ext cx="9144000" cy="6858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r>
              <a:rPr lang="pt-BR" sz="2800" b="1" dirty="0">
                <a:latin typeface="Arial" pitchFamily="34" charset="0"/>
              </a:rPr>
              <a:t>O que são os </a:t>
            </a:r>
            <a:r>
              <a:rPr lang="pt-BR" sz="2800" b="1" dirty="0" err="1">
                <a:latin typeface="Arial" pitchFamily="34" charset="0"/>
              </a:rPr>
              <a:t>CCQ’s</a:t>
            </a:r>
            <a:r>
              <a:rPr lang="pt-BR" sz="2800" b="1" dirty="0">
                <a:latin typeface="Arial" pitchFamily="34" charset="0"/>
              </a:rPr>
              <a:t/>
            </a:r>
            <a:br>
              <a:rPr lang="pt-BR" sz="2800" b="1" dirty="0">
                <a:latin typeface="Arial" pitchFamily="34" charset="0"/>
              </a:rPr>
            </a:br>
            <a:r>
              <a:rPr lang="pt-BR" sz="2800" b="1" dirty="0">
                <a:solidFill>
                  <a:srgbClr val="0070C0"/>
                </a:solidFill>
                <a:latin typeface="Arial" pitchFamily="34" charset="0"/>
              </a:rPr>
              <a:t/>
            </a:r>
            <a:br>
              <a:rPr lang="pt-BR" sz="2800" b="1" dirty="0">
                <a:solidFill>
                  <a:srgbClr val="0070C0"/>
                </a:solidFill>
                <a:latin typeface="Arial" pitchFamily="34" charset="0"/>
              </a:rPr>
            </a:br>
            <a:r>
              <a:rPr lang="pt-BR" sz="2400" b="1" dirty="0">
                <a:latin typeface="Arial" pitchFamily="34" charset="0"/>
              </a:rPr>
              <a:t>Conceitos</a:t>
            </a:r>
            <a:r>
              <a:rPr lang="pt-BR" sz="2400" b="1" dirty="0">
                <a:solidFill>
                  <a:srgbClr val="0070C0"/>
                </a:solidFill>
                <a:latin typeface="Arial" pitchFamily="34" charset="0"/>
              </a:rPr>
              <a:t/>
            </a:r>
            <a:br>
              <a:rPr lang="pt-BR" sz="2400" b="1" dirty="0">
                <a:solidFill>
                  <a:srgbClr val="0070C0"/>
                </a:solidFill>
                <a:latin typeface="Arial" pitchFamily="34" charset="0"/>
              </a:rPr>
            </a:br>
            <a:r>
              <a:rPr lang="pt-BR" sz="2400" dirty="0">
                <a:solidFill>
                  <a:srgbClr val="0070C0"/>
                </a:solidFill>
                <a:latin typeface="Arial" pitchFamily="34" charset="0"/>
              </a:rPr>
              <a:t/>
            </a:r>
            <a:br>
              <a:rPr lang="pt-BR" sz="2400" dirty="0">
                <a:solidFill>
                  <a:srgbClr val="0070C0"/>
                </a:solidFill>
                <a:latin typeface="Arial" pitchFamily="34" charset="0"/>
              </a:rPr>
            </a:br>
            <a:r>
              <a:rPr lang="pt-BR" sz="2400" b="1" dirty="0">
                <a:solidFill>
                  <a:srgbClr val="0070C0"/>
                </a:solidFill>
                <a:latin typeface="Arial" pitchFamily="34" charset="0"/>
              </a:rPr>
              <a:t>Filosófico</a:t>
            </a:r>
            <a:br>
              <a:rPr lang="pt-BR" sz="2400" b="1" dirty="0">
                <a:solidFill>
                  <a:srgbClr val="0070C0"/>
                </a:solidFill>
                <a:latin typeface="Arial" pitchFamily="34" charset="0"/>
              </a:rPr>
            </a:br>
            <a:r>
              <a:rPr lang="pt-BR" sz="2400" dirty="0">
                <a:solidFill>
                  <a:srgbClr val="0070C0"/>
                </a:solidFill>
                <a:latin typeface="Arial" pitchFamily="34" charset="0"/>
              </a:rPr>
              <a:t>Círculo de Controle da Qualidade é uma filosofia de trabalho que concentra seus esforços na </a:t>
            </a:r>
            <a:r>
              <a:rPr lang="pt-BR" sz="2400" i="1" dirty="0">
                <a:solidFill>
                  <a:srgbClr val="0070C0"/>
                </a:solidFill>
                <a:latin typeface="Arial" pitchFamily="34" charset="0"/>
              </a:rPr>
              <a:t>participação </a:t>
            </a:r>
            <a:r>
              <a:rPr lang="pt-BR" sz="2400" dirty="0">
                <a:solidFill>
                  <a:srgbClr val="0070C0"/>
                </a:solidFill>
                <a:latin typeface="Arial" pitchFamily="34" charset="0"/>
              </a:rPr>
              <a:t>das pessoas, permitindo um maior espaço no desenvolvimento de sua criatividade, e gerando por </a:t>
            </a:r>
            <a:r>
              <a:rPr lang="pt-BR" sz="2400" dirty="0" smtClean="0">
                <a:solidFill>
                  <a:srgbClr val="0070C0"/>
                </a:solidFill>
                <a:latin typeface="Arial" pitchFamily="34" charset="0"/>
              </a:rPr>
              <a:t>consequência </a:t>
            </a:r>
            <a:r>
              <a:rPr lang="pt-BR" sz="2400" dirty="0">
                <a:solidFill>
                  <a:srgbClr val="0070C0"/>
                </a:solidFill>
                <a:latin typeface="Arial" pitchFamily="34" charset="0"/>
              </a:rPr>
              <a:t>maior satisfação no trabalho.</a:t>
            </a:r>
            <a:br>
              <a:rPr lang="pt-BR" sz="2400" dirty="0">
                <a:solidFill>
                  <a:srgbClr val="0070C0"/>
                </a:solidFill>
                <a:latin typeface="Arial" pitchFamily="34" charset="0"/>
              </a:rPr>
            </a:br>
            <a:r>
              <a:rPr lang="pt-BR" sz="2400" dirty="0">
                <a:solidFill>
                  <a:srgbClr val="0070C0"/>
                </a:solidFill>
                <a:latin typeface="Arial" pitchFamily="34" charset="0"/>
              </a:rPr>
              <a:t/>
            </a:r>
            <a:br>
              <a:rPr lang="pt-BR" sz="2400" dirty="0">
                <a:solidFill>
                  <a:srgbClr val="0070C0"/>
                </a:solidFill>
                <a:latin typeface="Arial" pitchFamily="34" charset="0"/>
              </a:rPr>
            </a:br>
            <a:r>
              <a:rPr lang="pt-BR" sz="2400" dirty="0">
                <a:solidFill>
                  <a:srgbClr val="0070C0"/>
                </a:solidFill>
                <a:latin typeface="Arial" pitchFamily="34" charset="0"/>
              </a:rPr>
              <a:t/>
            </a:r>
            <a:br>
              <a:rPr lang="pt-BR" sz="2400" dirty="0">
                <a:solidFill>
                  <a:srgbClr val="0070C0"/>
                </a:solidFill>
                <a:latin typeface="Arial" pitchFamily="34" charset="0"/>
              </a:rPr>
            </a:br>
            <a:r>
              <a:rPr lang="pt-BR" sz="2400" b="1" dirty="0">
                <a:solidFill>
                  <a:srgbClr val="FF0000"/>
                </a:solidFill>
                <a:latin typeface="Arial" pitchFamily="34" charset="0"/>
              </a:rPr>
              <a:t>Operacional</a:t>
            </a:r>
            <a:br>
              <a:rPr lang="pt-BR" sz="2400" b="1" dirty="0">
                <a:solidFill>
                  <a:srgbClr val="FF0000"/>
                </a:solidFill>
                <a:latin typeface="Arial" pitchFamily="34" charset="0"/>
              </a:rPr>
            </a:br>
            <a:r>
              <a:rPr lang="pt-BR" sz="2400" dirty="0">
                <a:solidFill>
                  <a:srgbClr val="FF0000"/>
                </a:solidFill>
                <a:latin typeface="Arial" pitchFamily="34" charset="0"/>
              </a:rPr>
              <a:t>Círculos de Controle da Qualidade são pequenos grupos de funcionários pertencentes a uma mesma área de trabalho que se reúnem regularmente para identificar e estudar temas e problemas relacionados com suas atividades, e propor soluções de melhorias e modificações.</a:t>
            </a:r>
          </a:p>
        </p:txBody>
      </p:sp>
    </p:spTree>
    <p:extLst>
      <p:ext uri="{BB962C8B-B14F-4D97-AF65-F5344CB8AC3E}">
        <p14:creationId xmlns:p14="http://schemas.microsoft.com/office/powerpoint/2010/main" val="1724968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ctrTitle"/>
          </p:nvPr>
        </p:nvSpPr>
        <p:spPr bwMode="auto">
          <a:xfrm>
            <a:off x="0" y="0"/>
            <a:ext cx="9144000" cy="6858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r>
              <a:rPr lang="pt-BR" sz="2200" b="1" dirty="0">
                <a:solidFill>
                  <a:srgbClr val="FF0000"/>
                </a:solidFill>
                <a:latin typeface="Arial" pitchFamily="34" charset="0"/>
              </a:rPr>
              <a:t>Os Objetivos do CCQ</a:t>
            </a:r>
            <a:br>
              <a:rPr lang="pt-BR" sz="2200" b="1" dirty="0">
                <a:solidFill>
                  <a:srgbClr val="FF0000"/>
                </a:solidFill>
                <a:latin typeface="Arial" pitchFamily="34" charset="0"/>
              </a:rPr>
            </a:br>
            <a:r>
              <a:rPr lang="pt-BR" sz="2200" b="1" dirty="0">
                <a:solidFill>
                  <a:srgbClr val="FF0000"/>
                </a:solidFill>
                <a:latin typeface="Arial" pitchFamily="34" charset="0"/>
              </a:rPr>
              <a:t/>
            </a:r>
            <a:br>
              <a:rPr lang="pt-BR" sz="2200" b="1" dirty="0">
                <a:solidFill>
                  <a:srgbClr val="FF0000"/>
                </a:solidFill>
                <a:latin typeface="Arial" pitchFamily="34" charset="0"/>
              </a:rPr>
            </a:br>
            <a:r>
              <a:rPr lang="pt-BR" sz="2200" dirty="0">
                <a:solidFill>
                  <a:srgbClr val="FF0000"/>
                </a:solidFill>
                <a:latin typeface="Arial" pitchFamily="34" charset="0"/>
              </a:rPr>
              <a:t>As atividades de </a:t>
            </a:r>
            <a:r>
              <a:rPr lang="pt-BR" sz="2200" dirty="0" err="1">
                <a:solidFill>
                  <a:srgbClr val="FF0000"/>
                </a:solidFill>
                <a:latin typeface="Arial" pitchFamily="34" charset="0"/>
              </a:rPr>
              <a:t>CCQ’s</a:t>
            </a:r>
            <a:r>
              <a:rPr lang="pt-BR" sz="2200" dirty="0">
                <a:solidFill>
                  <a:srgbClr val="FF0000"/>
                </a:solidFill>
                <a:latin typeface="Arial" pitchFamily="34" charset="0"/>
              </a:rPr>
              <a:t> tiveram início no Japão em 1962 através de uma metodologia vinda do mundo Ocidental, principalmente dos Estados Unidos da América e que foi desenvolvida e adaptada pelo Dr. </a:t>
            </a:r>
            <a:r>
              <a:rPr lang="pt-BR" sz="2200" dirty="0" err="1">
                <a:solidFill>
                  <a:srgbClr val="FF0000"/>
                </a:solidFill>
                <a:latin typeface="Arial" pitchFamily="34" charset="0"/>
              </a:rPr>
              <a:t>Kaoru</a:t>
            </a:r>
            <a:r>
              <a:rPr lang="pt-BR" sz="2200" dirty="0">
                <a:solidFill>
                  <a:srgbClr val="FF0000"/>
                </a:solidFill>
                <a:latin typeface="Arial" pitchFamily="34" charset="0"/>
              </a:rPr>
              <a:t> Ishikawa.</a:t>
            </a:r>
            <a:br>
              <a:rPr lang="pt-BR" sz="2200" dirty="0">
                <a:solidFill>
                  <a:srgbClr val="FF0000"/>
                </a:solidFill>
                <a:latin typeface="Arial" pitchFamily="34" charset="0"/>
              </a:rPr>
            </a:br>
            <a:r>
              <a:rPr lang="pt-BR" sz="2200" dirty="0">
                <a:solidFill>
                  <a:srgbClr val="3333FF"/>
                </a:solidFill>
                <a:latin typeface="Arial" pitchFamily="34" charset="0"/>
              </a:rPr>
              <a:t/>
            </a:r>
            <a:br>
              <a:rPr lang="pt-BR" sz="2200" dirty="0">
                <a:solidFill>
                  <a:srgbClr val="3333FF"/>
                </a:solidFill>
                <a:latin typeface="Arial" pitchFamily="34" charset="0"/>
              </a:rPr>
            </a:br>
            <a:r>
              <a:rPr lang="pt-BR" sz="2200" b="1" dirty="0">
                <a:solidFill>
                  <a:srgbClr val="3333FF"/>
                </a:solidFill>
                <a:latin typeface="Arial" pitchFamily="34" charset="0"/>
              </a:rPr>
              <a:t>Os objetivos originais do CCQ</a:t>
            </a:r>
            <a:br>
              <a:rPr lang="pt-BR" sz="2200" b="1" dirty="0">
                <a:solidFill>
                  <a:srgbClr val="3333FF"/>
                </a:solidFill>
                <a:latin typeface="Arial" pitchFamily="34" charset="0"/>
              </a:rPr>
            </a:br>
            <a:r>
              <a:rPr lang="pt-BR" sz="2200" b="1" dirty="0">
                <a:solidFill>
                  <a:srgbClr val="3333FF"/>
                </a:solidFill>
                <a:latin typeface="Arial" pitchFamily="34" charset="0"/>
              </a:rPr>
              <a:t/>
            </a:r>
            <a:br>
              <a:rPr lang="pt-BR" sz="2200" b="1" dirty="0">
                <a:solidFill>
                  <a:srgbClr val="3333FF"/>
                </a:solidFill>
                <a:latin typeface="Arial" pitchFamily="34" charset="0"/>
              </a:rPr>
            </a:br>
            <a:r>
              <a:rPr lang="pt-BR" sz="2200" b="1" dirty="0">
                <a:solidFill>
                  <a:srgbClr val="3333FF"/>
                </a:solidFill>
                <a:latin typeface="Arial" pitchFamily="34" charset="0"/>
                <a:cs typeface="Arial" pitchFamily="34" charset="0"/>
              </a:rPr>
              <a:t>• </a:t>
            </a:r>
            <a:r>
              <a:rPr lang="pt-BR" sz="2200" dirty="0">
                <a:solidFill>
                  <a:srgbClr val="3333FF"/>
                </a:solidFill>
                <a:latin typeface="Arial" pitchFamily="34" charset="0"/>
              </a:rPr>
              <a:t>Melhorar a capacidade de controle e liderança dos elementos que atuam diretamente no sistema produtivo, encorajando-os ao autodesenvolvimento;</a:t>
            </a:r>
            <a:br>
              <a:rPr lang="pt-BR" sz="2200" dirty="0">
                <a:solidFill>
                  <a:srgbClr val="3333FF"/>
                </a:solidFill>
                <a:latin typeface="Arial" pitchFamily="34" charset="0"/>
              </a:rPr>
            </a:br>
            <a:r>
              <a:rPr lang="pt-BR" sz="2200" dirty="0">
                <a:solidFill>
                  <a:srgbClr val="3333FF"/>
                </a:solidFill>
                <a:latin typeface="Arial" pitchFamily="34" charset="0"/>
              </a:rPr>
              <a:t/>
            </a:r>
            <a:br>
              <a:rPr lang="pt-BR" sz="2200" dirty="0">
                <a:solidFill>
                  <a:srgbClr val="3333FF"/>
                </a:solidFill>
                <a:latin typeface="Arial" pitchFamily="34" charset="0"/>
              </a:rPr>
            </a:br>
            <a:r>
              <a:rPr lang="pt-BR" sz="2200" dirty="0">
                <a:solidFill>
                  <a:srgbClr val="3333FF"/>
                </a:solidFill>
                <a:latin typeface="Arial" pitchFamily="34" charset="0"/>
              </a:rPr>
              <a:t> </a:t>
            </a:r>
            <a:r>
              <a:rPr lang="pt-BR" sz="2200" b="1" dirty="0">
                <a:solidFill>
                  <a:srgbClr val="3333FF"/>
                </a:solidFill>
                <a:latin typeface="Arial" pitchFamily="34" charset="0"/>
                <a:cs typeface="Arial" pitchFamily="34" charset="0"/>
              </a:rPr>
              <a:t>• </a:t>
            </a:r>
            <a:r>
              <a:rPr lang="pt-BR" sz="2200" dirty="0">
                <a:solidFill>
                  <a:srgbClr val="3333FF"/>
                </a:solidFill>
                <a:latin typeface="Arial" pitchFamily="34" charset="0"/>
              </a:rPr>
              <a:t>Através da participação global, elevar o moral e procurar implementar a qualidade junto ao trabalho. Criar a consciência da Qualidade, das problemáticas existentes e da necessidade de melhoria;</a:t>
            </a:r>
            <a:br>
              <a:rPr lang="pt-BR" sz="2200" dirty="0">
                <a:solidFill>
                  <a:srgbClr val="3333FF"/>
                </a:solidFill>
                <a:latin typeface="Arial" pitchFamily="34" charset="0"/>
              </a:rPr>
            </a:br>
            <a:r>
              <a:rPr lang="pt-BR" sz="2200" dirty="0">
                <a:solidFill>
                  <a:srgbClr val="3333FF"/>
                </a:solidFill>
                <a:latin typeface="Arial" pitchFamily="34" charset="0"/>
              </a:rPr>
              <a:t> </a:t>
            </a:r>
            <a:br>
              <a:rPr lang="pt-BR" sz="2200" dirty="0">
                <a:solidFill>
                  <a:srgbClr val="3333FF"/>
                </a:solidFill>
                <a:latin typeface="Arial" pitchFamily="34" charset="0"/>
              </a:rPr>
            </a:br>
            <a:r>
              <a:rPr lang="pt-BR" sz="2200" b="1" dirty="0">
                <a:solidFill>
                  <a:srgbClr val="3333FF"/>
                </a:solidFill>
                <a:latin typeface="Arial" pitchFamily="34" charset="0"/>
                <a:cs typeface="Arial" pitchFamily="34" charset="0"/>
              </a:rPr>
              <a:t>• </a:t>
            </a:r>
            <a:r>
              <a:rPr lang="pt-BR" sz="2200" dirty="0">
                <a:solidFill>
                  <a:srgbClr val="3333FF"/>
                </a:solidFill>
                <a:latin typeface="Arial" pitchFamily="34" charset="0"/>
              </a:rPr>
              <a:t>Converter-se num núcleo de irradiação do espírito do TQC (Total </a:t>
            </a:r>
            <a:r>
              <a:rPr lang="pt-BR" sz="2200" dirty="0" err="1">
                <a:solidFill>
                  <a:srgbClr val="3333FF"/>
                </a:solidFill>
                <a:latin typeface="Arial" pitchFamily="34" charset="0"/>
              </a:rPr>
              <a:t>Quality</a:t>
            </a:r>
            <a:r>
              <a:rPr lang="pt-BR" sz="2200" dirty="0">
                <a:solidFill>
                  <a:srgbClr val="3333FF"/>
                </a:solidFill>
                <a:latin typeface="Arial" pitchFamily="34" charset="0"/>
              </a:rPr>
              <a:t> </a:t>
            </a:r>
            <a:r>
              <a:rPr lang="pt-BR" sz="2200" dirty="0" err="1">
                <a:solidFill>
                  <a:srgbClr val="3333FF"/>
                </a:solidFill>
                <a:latin typeface="Arial" pitchFamily="34" charset="0"/>
              </a:rPr>
              <a:t>Control</a:t>
            </a:r>
            <a:r>
              <a:rPr lang="pt-BR" sz="2200" dirty="0">
                <a:solidFill>
                  <a:srgbClr val="3333FF"/>
                </a:solidFill>
                <a:latin typeface="Arial" pitchFamily="34" charset="0"/>
              </a:rPr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852684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ctrTitle"/>
          </p:nvPr>
        </p:nvSpPr>
        <p:spPr bwMode="auto">
          <a:xfrm>
            <a:off x="-72008" y="0"/>
            <a:ext cx="9396536" cy="6858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algn="l">
              <a:lnSpc>
                <a:spcPct val="150000"/>
              </a:lnSpc>
            </a:pPr>
            <a:r>
              <a:rPr lang="pt-BR" sz="2400" b="1" dirty="0" smtClean="0">
                <a:solidFill>
                  <a:srgbClr val="FF0000"/>
                </a:solidFill>
                <a:latin typeface="Arial" pitchFamily="34" charset="0"/>
              </a:rPr>
              <a:t>		Objetivos </a:t>
            </a:r>
            <a:r>
              <a:rPr lang="pt-BR" sz="2400" b="1" dirty="0">
                <a:solidFill>
                  <a:srgbClr val="FF0000"/>
                </a:solidFill>
                <a:latin typeface="Arial" pitchFamily="34" charset="0"/>
              </a:rPr>
              <a:t>básicos dos </a:t>
            </a:r>
            <a:r>
              <a:rPr lang="pt-BR" sz="2400" b="1" dirty="0" err="1">
                <a:solidFill>
                  <a:srgbClr val="FF0000"/>
                </a:solidFill>
                <a:latin typeface="Arial" pitchFamily="34" charset="0"/>
              </a:rPr>
              <a:t>CCQ’s</a:t>
            </a:r>
            <a:r>
              <a:rPr lang="pt-BR" sz="2400" b="1" dirty="0">
                <a:solidFill>
                  <a:srgbClr val="FF0000"/>
                </a:solidFill>
                <a:latin typeface="Arial" pitchFamily="34" charset="0"/>
              </a:rPr>
              <a:t/>
            </a:r>
            <a:br>
              <a:rPr lang="pt-BR" sz="2400" b="1" dirty="0">
                <a:solidFill>
                  <a:srgbClr val="FF0000"/>
                </a:solidFill>
                <a:latin typeface="Arial" pitchFamily="34" charset="0"/>
              </a:rPr>
            </a:br>
            <a:r>
              <a:rPr lang="pt-BR" sz="1600" b="1" dirty="0">
                <a:solidFill>
                  <a:srgbClr val="3333FF"/>
                </a:solidFill>
                <a:latin typeface="Arial" pitchFamily="34" charset="0"/>
              </a:rPr>
              <a:t/>
            </a:r>
            <a:br>
              <a:rPr lang="pt-BR" sz="1600" b="1" dirty="0">
                <a:solidFill>
                  <a:srgbClr val="3333FF"/>
                </a:solidFill>
                <a:latin typeface="Arial" pitchFamily="34" charset="0"/>
              </a:rPr>
            </a:br>
            <a:r>
              <a:rPr lang="pt-BR" sz="1600" b="1" dirty="0" smtClean="0">
                <a:solidFill>
                  <a:srgbClr val="3333FF"/>
                </a:solidFill>
                <a:latin typeface="Arial" pitchFamily="34" charset="0"/>
              </a:rPr>
              <a:t>		</a:t>
            </a:r>
            <a:r>
              <a:rPr lang="pt-BR" sz="1800" b="1" dirty="0" smtClean="0">
                <a:solidFill>
                  <a:srgbClr val="3333FF"/>
                </a:solidFill>
                <a:latin typeface="Arial" pitchFamily="34" charset="0"/>
              </a:rPr>
              <a:t>	</a:t>
            </a:r>
            <a:r>
              <a:rPr lang="pt-BR" sz="2000" b="1" dirty="0" smtClean="0">
                <a:solidFill>
                  <a:srgbClr val="00B050"/>
                </a:solidFill>
                <a:latin typeface="Arial" pitchFamily="34" charset="0"/>
              </a:rPr>
              <a:t>De </a:t>
            </a:r>
            <a:r>
              <a:rPr lang="pt-BR" sz="2000" b="1" dirty="0">
                <a:solidFill>
                  <a:srgbClr val="00B050"/>
                </a:solidFill>
                <a:latin typeface="Arial" pitchFamily="34" charset="0"/>
              </a:rPr>
              <a:t>interesse do homem</a:t>
            </a:r>
            <a:r>
              <a:rPr lang="pt-BR" sz="2800" dirty="0">
                <a:solidFill>
                  <a:srgbClr val="00B050"/>
                </a:solidFill>
                <a:latin typeface="Arial" pitchFamily="34" charset="0"/>
              </a:rPr>
              <a:t/>
            </a:r>
            <a:br>
              <a:rPr lang="pt-BR" sz="2800" dirty="0">
                <a:solidFill>
                  <a:srgbClr val="00B050"/>
                </a:solidFill>
                <a:latin typeface="Arial" pitchFamily="34" charset="0"/>
              </a:rPr>
            </a:br>
            <a:r>
              <a:rPr lang="pt-BR" sz="2200" dirty="0" smtClean="0">
                <a:solidFill>
                  <a:srgbClr val="3333FF"/>
                </a:solidFill>
                <a:latin typeface="Arial" pitchFamily="34" charset="0"/>
              </a:rPr>
              <a:t>· </a:t>
            </a:r>
            <a:r>
              <a:rPr lang="pt-BR" sz="2400" dirty="0">
                <a:solidFill>
                  <a:srgbClr val="3333FF"/>
                </a:solidFill>
                <a:latin typeface="Arial" pitchFamily="34" charset="0"/>
              </a:rPr>
              <a:t>Participação e autodesenvolvimento;</a:t>
            </a:r>
            <a:br>
              <a:rPr lang="pt-BR" sz="2400" dirty="0">
                <a:solidFill>
                  <a:srgbClr val="3333FF"/>
                </a:solidFill>
                <a:latin typeface="Arial" pitchFamily="34" charset="0"/>
              </a:rPr>
            </a:br>
            <a:r>
              <a:rPr lang="pt-BR" sz="2400" dirty="0" smtClean="0">
                <a:solidFill>
                  <a:srgbClr val="3333FF"/>
                </a:solidFill>
                <a:latin typeface="Arial" pitchFamily="34" charset="0"/>
              </a:rPr>
              <a:t>· </a:t>
            </a:r>
            <a:r>
              <a:rPr lang="pt-BR" sz="2400" dirty="0">
                <a:solidFill>
                  <a:srgbClr val="3333FF"/>
                </a:solidFill>
                <a:latin typeface="Arial" pitchFamily="34" charset="0"/>
              </a:rPr>
              <a:t>Satisfação e valorização do trabalho;</a:t>
            </a:r>
            <a:br>
              <a:rPr lang="pt-BR" sz="2400" dirty="0">
                <a:solidFill>
                  <a:srgbClr val="3333FF"/>
                </a:solidFill>
                <a:latin typeface="Arial" pitchFamily="34" charset="0"/>
              </a:rPr>
            </a:br>
            <a:r>
              <a:rPr lang="pt-BR" sz="2400" dirty="0" smtClean="0">
                <a:solidFill>
                  <a:srgbClr val="3333FF"/>
                </a:solidFill>
                <a:latin typeface="Arial" pitchFamily="34" charset="0"/>
              </a:rPr>
              <a:t>· </a:t>
            </a:r>
            <a:r>
              <a:rPr lang="pt-BR" sz="2400" dirty="0">
                <a:solidFill>
                  <a:srgbClr val="3333FF"/>
                </a:solidFill>
                <a:latin typeface="Arial" pitchFamily="34" charset="0"/>
              </a:rPr>
              <a:t>Comunicação e integração com colegas e chefias;</a:t>
            </a:r>
            <a:br>
              <a:rPr lang="pt-BR" sz="2400" dirty="0">
                <a:solidFill>
                  <a:srgbClr val="3333FF"/>
                </a:solidFill>
                <a:latin typeface="Arial" pitchFamily="34" charset="0"/>
              </a:rPr>
            </a:br>
            <a:r>
              <a:rPr lang="pt-BR" sz="2400" dirty="0" smtClean="0">
                <a:solidFill>
                  <a:srgbClr val="3333FF"/>
                </a:solidFill>
                <a:latin typeface="Arial" pitchFamily="34" charset="0"/>
              </a:rPr>
              <a:t>· </a:t>
            </a:r>
            <a:r>
              <a:rPr lang="pt-BR" sz="2400" dirty="0">
                <a:solidFill>
                  <a:srgbClr val="3333FF"/>
                </a:solidFill>
                <a:latin typeface="Arial" pitchFamily="34" charset="0"/>
              </a:rPr>
              <a:t>Motivação e progresso profissional e pessoal;</a:t>
            </a:r>
            <a:br>
              <a:rPr lang="pt-BR" sz="2400" dirty="0">
                <a:solidFill>
                  <a:srgbClr val="3333FF"/>
                </a:solidFill>
                <a:latin typeface="Arial" pitchFamily="34" charset="0"/>
              </a:rPr>
            </a:br>
            <a:r>
              <a:rPr lang="pt-BR" sz="2400" dirty="0" smtClean="0">
                <a:solidFill>
                  <a:srgbClr val="3333FF"/>
                </a:solidFill>
                <a:latin typeface="Arial" pitchFamily="34" charset="0"/>
              </a:rPr>
              <a:t>· </a:t>
            </a:r>
            <a:r>
              <a:rPr lang="pt-BR" sz="2400" dirty="0">
                <a:solidFill>
                  <a:srgbClr val="3333FF"/>
                </a:solidFill>
                <a:latin typeface="Arial" pitchFamily="34" charset="0"/>
              </a:rPr>
              <a:t>Melhor oportunidade e qualidade de vida;</a:t>
            </a:r>
            <a:br>
              <a:rPr lang="pt-BR" sz="2400" dirty="0">
                <a:solidFill>
                  <a:srgbClr val="3333FF"/>
                </a:solidFill>
                <a:latin typeface="Arial" pitchFamily="34" charset="0"/>
              </a:rPr>
            </a:br>
            <a:r>
              <a:rPr lang="pt-BR" sz="2400" dirty="0" smtClean="0">
                <a:solidFill>
                  <a:srgbClr val="3333FF"/>
                </a:solidFill>
                <a:latin typeface="Arial" pitchFamily="34" charset="0"/>
              </a:rPr>
              <a:t>· </a:t>
            </a:r>
            <a:r>
              <a:rPr lang="pt-BR" sz="2400" dirty="0">
                <a:solidFill>
                  <a:srgbClr val="3333FF"/>
                </a:solidFill>
                <a:latin typeface="Arial" pitchFamily="34" charset="0"/>
              </a:rPr>
              <a:t>Trabalhar com maior segurança e melhores condições ambientais;</a:t>
            </a:r>
            <a:br>
              <a:rPr lang="pt-BR" sz="2400" dirty="0">
                <a:solidFill>
                  <a:srgbClr val="3333FF"/>
                </a:solidFill>
                <a:latin typeface="Arial" pitchFamily="34" charset="0"/>
              </a:rPr>
            </a:br>
            <a:r>
              <a:rPr lang="pt-BR" sz="2400" dirty="0" smtClean="0">
                <a:solidFill>
                  <a:srgbClr val="3333FF"/>
                </a:solidFill>
                <a:latin typeface="Arial" pitchFamily="34" charset="0"/>
              </a:rPr>
              <a:t>· </a:t>
            </a:r>
            <a:r>
              <a:rPr lang="pt-BR" sz="2400" dirty="0">
                <a:solidFill>
                  <a:srgbClr val="3333FF"/>
                </a:solidFill>
                <a:latin typeface="Arial" pitchFamily="34" charset="0"/>
              </a:rPr>
              <a:t>Desenvolver a criatividade e a </a:t>
            </a:r>
            <a:r>
              <a:rPr lang="pt-BR" sz="2400" dirty="0" err="1">
                <a:solidFill>
                  <a:srgbClr val="3333FF"/>
                </a:solidFill>
                <a:latin typeface="Arial" pitchFamily="34" charset="0"/>
              </a:rPr>
              <a:t>autorealização</a:t>
            </a:r>
            <a:r>
              <a:rPr lang="pt-BR" sz="2400" dirty="0">
                <a:solidFill>
                  <a:srgbClr val="3333FF"/>
                </a:solidFill>
                <a:latin typeface="Arial" pitchFamily="34" charset="0"/>
              </a:rPr>
              <a:t>;</a:t>
            </a:r>
            <a:br>
              <a:rPr lang="pt-BR" sz="2400" dirty="0">
                <a:solidFill>
                  <a:srgbClr val="3333FF"/>
                </a:solidFill>
                <a:latin typeface="Arial" pitchFamily="34" charset="0"/>
              </a:rPr>
            </a:br>
            <a:r>
              <a:rPr lang="pt-BR" sz="2400" dirty="0" smtClean="0">
                <a:solidFill>
                  <a:srgbClr val="3333FF"/>
                </a:solidFill>
                <a:latin typeface="Arial" pitchFamily="34" charset="0"/>
              </a:rPr>
              <a:t>· </a:t>
            </a:r>
            <a:r>
              <a:rPr lang="pt-BR" sz="2400" dirty="0">
                <a:solidFill>
                  <a:srgbClr val="3333FF"/>
                </a:solidFill>
                <a:latin typeface="Arial" pitchFamily="34" charset="0"/>
              </a:rPr>
              <a:t>Reconhecimento e sucesso;</a:t>
            </a:r>
            <a:br>
              <a:rPr lang="pt-BR" sz="2400" dirty="0">
                <a:solidFill>
                  <a:srgbClr val="3333FF"/>
                </a:solidFill>
                <a:latin typeface="Arial" pitchFamily="34" charset="0"/>
              </a:rPr>
            </a:br>
            <a:r>
              <a:rPr lang="pt-BR" sz="2400" dirty="0" smtClean="0">
                <a:solidFill>
                  <a:srgbClr val="3333FF"/>
                </a:solidFill>
                <a:latin typeface="Arial" pitchFamily="34" charset="0"/>
              </a:rPr>
              <a:t>· </a:t>
            </a:r>
            <a:r>
              <a:rPr lang="pt-BR" sz="2400" dirty="0">
                <a:solidFill>
                  <a:srgbClr val="3333FF"/>
                </a:solidFill>
                <a:latin typeface="Arial" pitchFamily="34" charset="0"/>
              </a:rPr>
              <a:t>Envolvimento.</a:t>
            </a:r>
          </a:p>
        </p:txBody>
      </p:sp>
    </p:spTree>
    <p:extLst>
      <p:ext uri="{BB962C8B-B14F-4D97-AF65-F5344CB8AC3E}">
        <p14:creationId xmlns:p14="http://schemas.microsoft.com/office/powerpoint/2010/main" val="9099257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ctrTitle"/>
          </p:nvPr>
        </p:nvSpPr>
        <p:spPr bwMode="auto">
          <a:xfrm>
            <a:off x="0" y="0"/>
            <a:ext cx="9144000" cy="6858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0000"/>
          </a:bodyPr>
          <a:lstStyle/>
          <a:p>
            <a:pPr algn="l"/>
            <a:r>
              <a:rPr lang="pt-BR" sz="2000" b="1" dirty="0" smtClean="0">
                <a:solidFill>
                  <a:srgbClr val="FF0000"/>
                </a:solidFill>
                <a:latin typeface="Arial" pitchFamily="34" charset="0"/>
              </a:rPr>
              <a:t>		Objetivos </a:t>
            </a:r>
            <a:r>
              <a:rPr lang="pt-BR" sz="2000" b="1" dirty="0">
                <a:solidFill>
                  <a:srgbClr val="FF0000"/>
                </a:solidFill>
                <a:latin typeface="Arial" pitchFamily="34" charset="0"/>
              </a:rPr>
              <a:t>básicos dos </a:t>
            </a:r>
            <a:r>
              <a:rPr lang="pt-BR" sz="2000" b="1" dirty="0" err="1">
                <a:solidFill>
                  <a:srgbClr val="FF0000"/>
                </a:solidFill>
                <a:latin typeface="Arial" pitchFamily="34" charset="0"/>
              </a:rPr>
              <a:t>CCQ’s</a:t>
            </a:r>
            <a:r>
              <a:rPr lang="pt-BR" sz="2000" b="1" dirty="0">
                <a:solidFill>
                  <a:srgbClr val="FF0000"/>
                </a:solidFill>
                <a:latin typeface="Arial" pitchFamily="34" charset="0"/>
              </a:rPr>
              <a:t/>
            </a:r>
            <a:br>
              <a:rPr lang="pt-BR" sz="2000" b="1" dirty="0">
                <a:solidFill>
                  <a:srgbClr val="FF0000"/>
                </a:solidFill>
                <a:latin typeface="Arial" pitchFamily="34" charset="0"/>
              </a:rPr>
            </a:br>
            <a:r>
              <a:rPr lang="pt-BR" sz="1600" b="1" dirty="0">
                <a:solidFill>
                  <a:srgbClr val="3333FF"/>
                </a:solidFill>
                <a:latin typeface="Arial" pitchFamily="34" charset="0"/>
              </a:rPr>
              <a:t/>
            </a:r>
            <a:br>
              <a:rPr lang="pt-BR" sz="1600" b="1" dirty="0">
                <a:solidFill>
                  <a:srgbClr val="3333FF"/>
                </a:solidFill>
                <a:latin typeface="Arial" pitchFamily="34" charset="0"/>
              </a:rPr>
            </a:br>
            <a:r>
              <a:rPr lang="pt-BR" sz="1600" b="1" dirty="0" smtClean="0">
                <a:solidFill>
                  <a:srgbClr val="3333FF"/>
                </a:solidFill>
                <a:latin typeface="Arial" pitchFamily="34" charset="0"/>
              </a:rPr>
              <a:t>			De </a:t>
            </a:r>
            <a:r>
              <a:rPr lang="pt-BR" sz="1600" b="1" dirty="0">
                <a:solidFill>
                  <a:srgbClr val="3333FF"/>
                </a:solidFill>
                <a:latin typeface="Arial" pitchFamily="34" charset="0"/>
              </a:rPr>
              <a:t>interesse da empresa</a:t>
            </a:r>
            <a:br>
              <a:rPr lang="pt-BR" sz="1600" b="1" dirty="0">
                <a:solidFill>
                  <a:srgbClr val="3333FF"/>
                </a:solidFill>
                <a:latin typeface="Arial" pitchFamily="34" charset="0"/>
              </a:rPr>
            </a:br>
            <a:r>
              <a:rPr lang="pt-BR" sz="1600" dirty="0">
                <a:solidFill>
                  <a:srgbClr val="3333FF"/>
                </a:solidFill>
                <a:latin typeface="Arial" pitchFamily="34" charset="0"/>
              </a:rPr>
              <a:t/>
            </a:r>
            <a:br>
              <a:rPr lang="pt-BR" sz="1600" dirty="0">
                <a:solidFill>
                  <a:srgbClr val="3333FF"/>
                </a:solidFill>
                <a:latin typeface="Arial" pitchFamily="34" charset="0"/>
              </a:rPr>
            </a:br>
            <a:r>
              <a:rPr lang="pt-BR" sz="1800" dirty="0">
                <a:solidFill>
                  <a:srgbClr val="3333FF"/>
                </a:solidFill>
                <a:latin typeface="Arial" pitchFamily="34" charset="0"/>
                <a:cs typeface="Arial" pitchFamily="34" charset="0"/>
              </a:rPr>
              <a:t>•</a:t>
            </a:r>
            <a:r>
              <a:rPr lang="pt-BR" sz="1800" dirty="0">
                <a:solidFill>
                  <a:srgbClr val="3333FF"/>
                </a:solidFill>
                <a:latin typeface="Arial" pitchFamily="34" charset="0"/>
              </a:rPr>
              <a:t> </a:t>
            </a:r>
            <a:r>
              <a:rPr lang="pt-BR" sz="2000" dirty="0">
                <a:solidFill>
                  <a:srgbClr val="3333FF"/>
                </a:solidFill>
                <a:latin typeface="Arial" pitchFamily="34" charset="0"/>
              </a:rPr>
              <a:t>Melhoria do clima organizacional;</a:t>
            </a:r>
            <a:br>
              <a:rPr lang="pt-BR" sz="2000" dirty="0">
                <a:solidFill>
                  <a:srgbClr val="3333FF"/>
                </a:solidFill>
                <a:latin typeface="Arial" pitchFamily="34" charset="0"/>
              </a:rPr>
            </a:br>
            <a:r>
              <a:rPr lang="pt-BR" sz="2000" dirty="0">
                <a:solidFill>
                  <a:srgbClr val="3333FF"/>
                </a:solidFill>
                <a:latin typeface="Arial" pitchFamily="34" charset="0"/>
              </a:rPr>
              <a:t> </a:t>
            </a:r>
            <a:br>
              <a:rPr lang="pt-BR" sz="2000" dirty="0">
                <a:solidFill>
                  <a:srgbClr val="3333FF"/>
                </a:solidFill>
                <a:latin typeface="Arial" pitchFamily="34" charset="0"/>
              </a:rPr>
            </a:br>
            <a:r>
              <a:rPr lang="pt-BR" sz="2000" dirty="0">
                <a:solidFill>
                  <a:srgbClr val="3333FF"/>
                </a:solidFill>
                <a:latin typeface="Arial" pitchFamily="34" charset="0"/>
                <a:cs typeface="Arial" pitchFamily="34" charset="0"/>
              </a:rPr>
              <a:t>•</a:t>
            </a:r>
            <a:r>
              <a:rPr lang="pt-BR" sz="2000" dirty="0">
                <a:solidFill>
                  <a:srgbClr val="3333FF"/>
                </a:solidFill>
                <a:latin typeface="Arial" pitchFamily="34" charset="0"/>
              </a:rPr>
              <a:t> Desenvolver a comunicação em todos os sentidos;</a:t>
            </a:r>
            <a:br>
              <a:rPr lang="pt-BR" sz="2000" dirty="0">
                <a:solidFill>
                  <a:srgbClr val="3333FF"/>
                </a:solidFill>
                <a:latin typeface="Arial" pitchFamily="34" charset="0"/>
              </a:rPr>
            </a:br>
            <a:r>
              <a:rPr lang="pt-BR" sz="2000" dirty="0">
                <a:solidFill>
                  <a:srgbClr val="3333FF"/>
                </a:solidFill>
                <a:latin typeface="Arial" pitchFamily="34" charset="0"/>
              </a:rPr>
              <a:t> </a:t>
            </a:r>
            <a:br>
              <a:rPr lang="pt-BR" sz="2000" dirty="0">
                <a:solidFill>
                  <a:srgbClr val="3333FF"/>
                </a:solidFill>
                <a:latin typeface="Arial" pitchFamily="34" charset="0"/>
              </a:rPr>
            </a:br>
            <a:r>
              <a:rPr lang="pt-BR" sz="2000" dirty="0">
                <a:solidFill>
                  <a:srgbClr val="3333FF"/>
                </a:solidFill>
                <a:latin typeface="Arial" pitchFamily="34" charset="0"/>
                <a:cs typeface="Arial" pitchFamily="34" charset="0"/>
              </a:rPr>
              <a:t>•</a:t>
            </a:r>
            <a:r>
              <a:rPr lang="pt-BR" sz="2000" dirty="0">
                <a:solidFill>
                  <a:srgbClr val="3333FF"/>
                </a:solidFill>
                <a:latin typeface="Arial" pitchFamily="34" charset="0"/>
              </a:rPr>
              <a:t>· Reduzir tensões no relacionamento</a:t>
            </a:r>
            <a:r>
              <a:rPr lang="pt-BR" sz="2000" dirty="0" smtClean="0">
                <a:solidFill>
                  <a:srgbClr val="3333FF"/>
                </a:solidFill>
                <a:latin typeface="Arial" pitchFamily="34" charset="0"/>
              </a:rPr>
              <a:t>;</a:t>
            </a:r>
            <a:br>
              <a:rPr lang="pt-BR" sz="2000" dirty="0" smtClean="0">
                <a:solidFill>
                  <a:srgbClr val="3333FF"/>
                </a:solidFill>
                <a:latin typeface="Arial" pitchFamily="34" charset="0"/>
              </a:rPr>
            </a:br>
            <a:r>
              <a:rPr lang="pt-BR" sz="2000" dirty="0">
                <a:solidFill>
                  <a:srgbClr val="3333FF"/>
                </a:solidFill>
                <a:latin typeface="Arial" pitchFamily="34" charset="0"/>
              </a:rPr>
              <a:t/>
            </a:r>
            <a:br>
              <a:rPr lang="pt-BR" sz="2000" dirty="0">
                <a:solidFill>
                  <a:srgbClr val="3333FF"/>
                </a:solidFill>
                <a:latin typeface="Arial" pitchFamily="34" charset="0"/>
              </a:rPr>
            </a:br>
            <a:r>
              <a:rPr lang="pt-BR" sz="2000" dirty="0">
                <a:solidFill>
                  <a:srgbClr val="3333FF"/>
                </a:solidFill>
                <a:latin typeface="Arial" pitchFamily="34" charset="0"/>
              </a:rPr>
              <a:t> </a:t>
            </a:r>
            <a:r>
              <a:rPr lang="pt-BR" sz="2000" dirty="0">
                <a:solidFill>
                  <a:srgbClr val="3333FF"/>
                </a:solidFill>
                <a:latin typeface="Arial" pitchFamily="34" charset="0"/>
                <a:cs typeface="Arial" pitchFamily="34" charset="0"/>
              </a:rPr>
              <a:t>•</a:t>
            </a:r>
            <a:r>
              <a:rPr lang="pt-BR" sz="2000" dirty="0">
                <a:solidFill>
                  <a:srgbClr val="3333FF"/>
                </a:solidFill>
                <a:latin typeface="Arial" pitchFamily="34" charset="0"/>
              </a:rPr>
              <a:t> Assegurar e incrementar a Segurança no Trabalho;</a:t>
            </a:r>
            <a:br>
              <a:rPr lang="pt-BR" sz="2000" dirty="0">
                <a:solidFill>
                  <a:srgbClr val="3333FF"/>
                </a:solidFill>
                <a:latin typeface="Arial" pitchFamily="34" charset="0"/>
              </a:rPr>
            </a:br>
            <a:r>
              <a:rPr lang="pt-BR" sz="2000" dirty="0">
                <a:solidFill>
                  <a:srgbClr val="3333FF"/>
                </a:solidFill>
                <a:latin typeface="Arial" pitchFamily="34" charset="0"/>
              </a:rPr>
              <a:t> </a:t>
            </a:r>
            <a:br>
              <a:rPr lang="pt-BR" sz="2000" dirty="0">
                <a:solidFill>
                  <a:srgbClr val="3333FF"/>
                </a:solidFill>
                <a:latin typeface="Arial" pitchFamily="34" charset="0"/>
              </a:rPr>
            </a:br>
            <a:r>
              <a:rPr lang="pt-BR" sz="2000" dirty="0">
                <a:solidFill>
                  <a:srgbClr val="3333FF"/>
                </a:solidFill>
                <a:latin typeface="Arial" pitchFamily="34" charset="0"/>
                <a:cs typeface="Arial" pitchFamily="34" charset="0"/>
              </a:rPr>
              <a:t>•</a:t>
            </a:r>
            <a:r>
              <a:rPr lang="pt-BR" sz="2000" dirty="0">
                <a:solidFill>
                  <a:srgbClr val="3333FF"/>
                </a:solidFill>
                <a:latin typeface="Arial" pitchFamily="34" charset="0"/>
              </a:rPr>
              <a:t> Sobrevivência;</a:t>
            </a:r>
            <a:br>
              <a:rPr lang="pt-BR" sz="2000" dirty="0">
                <a:solidFill>
                  <a:srgbClr val="3333FF"/>
                </a:solidFill>
                <a:latin typeface="Arial" pitchFamily="34" charset="0"/>
              </a:rPr>
            </a:br>
            <a:r>
              <a:rPr lang="pt-BR" sz="2000" dirty="0">
                <a:solidFill>
                  <a:srgbClr val="3333FF"/>
                </a:solidFill>
                <a:latin typeface="Arial" pitchFamily="34" charset="0"/>
              </a:rPr>
              <a:t> </a:t>
            </a:r>
            <a:br>
              <a:rPr lang="pt-BR" sz="2000" dirty="0">
                <a:solidFill>
                  <a:srgbClr val="3333FF"/>
                </a:solidFill>
                <a:latin typeface="Arial" pitchFamily="34" charset="0"/>
              </a:rPr>
            </a:br>
            <a:r>
              <a:rPr lang="pt-BR" sz="2000" dirty="0">
                <a:solidFill>
                  <a:srgbClr val="3333FF"/>
                </a:solidFill>
                <a:latin typeface="Arial" pitchFamily="34" charset="0"/>
                <a:cs typeface="Arial" pitchFamily="34" charset="0"/>
              </a:rPr>
              <a:t>•</a:t>
            </a:r>
            <a:r>
              <a:rPr lang="pt-BR" sz="2000" dirty="0">
                <a:solidFill>
                  <a:srgbClr val="3333FF"/>
                </a:solidFill>
                <a:latin typeface="Arial" pitchFamily="34" charset="0"/>
              </a:rPr>
              <a:t> Introduzir melhorias nos métodos de trabalho;</a:t>
            </a:r>
            <a:br>
              <a:rPr lang="pt-BR" sz="2000" dirty="0">
                <a:solidFill>
                  <a:srgbClr val="3333FF"/>
                </a:solidFill>
                <a:latin typeface="Arial" pitchFamily="34" charset="0"/>
              </a:rPr>
            </a:br>
            <a:r>
              <a:rPr lang="pt-BR" sz="2000" dirty="0">
                <a:solidFill>
                  <a:srgbClr val="3333FF"/>
                </a:solidFill>
                <a:latin typeface="Arial" pitchFamily="34" charset="0"/>
              </a:rPr>
              <a:t/>
            </a:r>
            <a:br>
              <a:rPr lang="pt-BR" sz="2000" dirty="0">
                <a:solidFill>
                  <a:srgbClr val="3333FF"/>
                </a:solidFill>
                <a:latin typeface="Arial" pitchFamily="34" charset="0"/>
              </a:rPr>
            </a:br>
            <a:r>
              <a:rPr lang="pt-BR" sz="2000" dirty="0">
                <a:solidFill>
                  <a:srgbClr val="3333FF"/>
                </a:solidFill>
                <a:latin typeface="Arial" pitchFamily="34" charset="0"/>
              </a:rPr>
              <a:t> </a:t>
            </a:r>
            <a:r>
              <a:rPr lang="pt-BR" sz="2000" dirty="0">
                <a:solidFill>
                  <a:srgbClr val="3333FF"/>
                </a:solidFill>
                <a:latin typeface="Arial" pitchFamily="34" charset="0"/>
                <a:cs typeface="Arial" pitchFamily="34" charset="0"/>
              </a:rPr>
              <a:t>•</a:t>
            </a:r>
            <a:r>
              <a:rPr lang="pt-BR" sz="2000" dirty="0">
                <a:solidFill>
                  <a:srgbClr val="3333FF"/>
                </a:solidFill>
                <a:latin typeface="Arial" pitchFamily="34" charset="0"/>
              </a:rPr>
              <a:t> Racionalizar e otimizar os recursos;</a:t>
            </a:r>
            <a:br>
              <a:rPr lang="pt-BR" sz="2000" dirty="0">
                <a:solidFill>
                  <a:srgbClr val="3333FF"/>
                </a:solidFill>
                <a:latin typeface="Arial" pitchFamily="34" charset="0"/>
              </a:rPr>
            </a:br>
            <a:r>
              <a:rPr lang="pt-BR" sz="2000" dirty="0">
                <a:solidFill>
                  <a:srgbClr val="3333FF"/>
                </a:solidFill>
                <a:latin typeface="Arial" pitchFamily="34" charset="0"/>
              </a:rPr>
              <a:t/>
            </a:r>
            <a:br>
              <a:rPr lang="pt-BR" sz="2000" dirty="0">
                <a:solidFill>
                  <a:srgbClr val="3333FF"/>
                </a:solidFill>
                <a:latin typeface="Arial" pitchFamily="34" charset="0"/>
              </a:rPr>
            </a:br>
            <a:r>
              <a:rPr lang="pt-BR" sz="2000" dirty="0">
                <a:solidFill>
                  <a:srgbClr val="3333FF"/>
                </a:solidFill>
                <a:latin typeface="Arial" pitchFamily="34" charset="0"/>
                <a:cs typeface="Arial" pitchFamily="34" charset="0"/>
              </a:rPr>
              <a:t>•</a:t>
            </a:r>
            <a:r>
              <a:rPr lang="pt-BR" sz="2000" dirty="0">
                <a:solidFill>
                  <a:srgbClr val="3333FF"/>
                </a:solidFill>
                <a:latin typeface="Arial" pitchFamily="34" charset="0"/>
              </a:rPr>
              <a:t> Busca contínua da qualidade, produtividade e competitividade;</a:t>
            </a:r>
            <a:br>
              <a:rPr lang="pt-BR" sz="2000" dirty="0">
                <a:solidFill>
                  <a:srgbClr val="3333FF"/>
                </a:solidFill>
                <a:latin typeface="Arial" pitchFamily="34" charset="0"/>
              </a:rPr>
            </a:br>
            <a:r>
              <a:rPr lang="pt-BR" sz="2000" dirty="0">
                <a:solidFill>
                  <a:srgbClr val="3333FF"/>
                </a:solidFill>
                <a:latin typeface="Arial" pitchFamily="34" charset="0"/>
              </a:rPr>
              <a:t/>
            </a:r>
            <a:br>
              <a:rPr lang="pt-BR" sz="2000" dirty="0">
                <a:solidFill>
                  <a:srgbClr val="3333FF"/>
                </a:solidFill>
                <a:latin typeface="Arial" pitchFamily="34" charset="0"/>
              </a:rPr>
            </a:br>
            <a:r>
              <a:rPr lang="pt-BR" sz="2000" dirty="0">
                <a:solidFill>
                  <a:srgbClr val="3333FF"/>
                </a:solidFill>
                <a:latin typeface="Arial" pitchFamily="34" charset="0"/>
                <a:cs typeface="Arial" pitchFamily="34" charset="0"/>
              </a:rPr>
              <a:t>•</a:t>
            </a:r>
            <a:r>
              <a:rPr lang="pt-BR" sz="2000" dirty="0">
                <a:solidFill>
                  <a:srgbClr val="3333FF"/>
                </a:solidFill>
                <a:latin typeface="Arial" pitchFamily="34" charset="0"/>
              </a:rPr>
              <a:t> Elevação do nível da cultura empresarial;</a:t>
            </a:r>
            <a:br>
              <a:rPr lang="pt-BR" sz="2000" dirty="0">
                <a:solidFill>
                  <a:srgbClr val="3333FF"/>
                </a:solidFill>
                <a:latin typeface="Arial" pitchFamily="34" charset="0"/>
              </a:rPr>
            </a:br>
            <a:r>
              <a:rPr lang="pt-BR" sz="2000" dirty="0">
                <a:solidFill>
                  <a:srgbClr val="3333FF"/>
                </a:solidFill>
                <a:latin typeface="Arial" pitchFamily="34" charset="0"/>
              </a:rPr>
              <a:t/>
            </a:r>
            <a:br>
              <a:rPr lang="pt-BR" sz="2000" dirty="0">
                <a:solidFill>
                  <a:srgbClr val="3333FF"/>
                </a:solidFill>
                <a:latin typeface="Arial" pitchFamily="34" charset="0"/>
              </a:rPr>
            </a:br>
            <a:r>
              <a:rPr lang="pt-BR" sz="2000" dirty="0">
                <a:solidFill>
                  <a:srgbClr val="3333FF"/>
                </a:solidFill>
                <a:latin typeface="Arial" pitchFamily="34" charset="0"/>
                <a:cs typeface="Arial" pitchFamily="34" charset="0"/>
              </a:rPr>
              <a:t>•</a:t>
            </a:r>
            <a:r>
              <a:rPr lang="pt-BR" sz="2000" dirty="0">
                <a:solidFill>
                  <a:srgbClr val="3333FF"/>
                </a:solidFill>
                <a:latin typeface="Arial" pitchFamily="34" charset="0"/>
              </a:rPr>
              <a:t> Produzir alternativas e desenvolvimento;</a:t>
            </a:r>
            <a:br>
              <a:rPr lang="pt-BR" sz="2000" dirty="0">
                <a:solidFill>
                  <a:srgbClr val="3333FF"/>
                </a:solidFill>
                <a:latin typeface="Arial" pitchFamily="34" charset="0"/>
              </a:rPr>
            </a:br>
            <a:r>
              <a:rPr lang="pt-BR" sz="2000" dirty="0">
                <a:solidFill>
                  <a:srgbClr val="3333FF"/>
                </a:solidFill>
                <a:latin typeface="Arial" pitchFamily="34" charset="0"/>
              </a:rPr>
              <a:t/>
            </a:r>
            <a:br>
              <a:rPr lang="pt-BR" sz="2000" dirty="0">
                <a:solidFill>
                  <a:srgbClr val="3333FF"/>
                </a:solidFill>
                <a:latin typeface="Arial" pitchFamily="34" charset="0"/>
              </a:rPr>
            </a:br>
            <a:r>
              <a:rPr lang="pt-BR" sz="2000" dirty="0">
                <a:solidFill>
                  <a:srgbClr val="3333FF"/>
                </a:solidFill>
                <a:latin typeface="Arial" pitchFamily="34" charset="0"/>
                <a:cs typeface="Arial" pitchFamily="34" charset="0"/>
              </a:rPr>
              <a:t>•</a:t>
            </a:r>
            <a:r>
              <a:rPr lang="pt-BR" sz="2000" dirty="0">
                <a:solidFill>
                  <a:srgbClr val="3333FF"/>
                </a:solidFill>
                <a:latin typeface="Arial" pitchFamily="34" charset="0"/>
              </a:rPr>
              <a:t> Redução de custos e obtenção de melhores resultados.</a:t>
            </a:r>
          </a:p>
        </p:txBody>
      </p:sp>
    </p:spTree>
    <p:extLst>
      <p:ext uri="{BB962C8B-B14F-4D97-AF65-F5344CB8AC3E}">
        <p14:creationId xmlns:p14="http://schemas.microsoft.com/office/powerpoint/2010/main" val="12603198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ctrTitle"/>
          </p:nvPr>
        </p:nvSpPr>
        <p:spPr bwMode="auto">
          <a:xfrm>
            <a:off x="-20341" y="0"/>
            <a:ext cx="9145016" cy="683561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pt-BR" sz="2800" b="1" dirty="0" smtClean="0">
                <a:solidFill>
                  <a:srgbClr val="FF0000"/>
                </a:solidFill>
                <a:latin typeface="Arial" pitchFamily="34" charset="0"/>
              </a:rPr>
              <a:t>		</a:t>
            </a:r>
            <a:r>
              <a:rPr lang="pt-BR" sz="3200" b="1" dirty="0" smtClean="0">
                <a:solidFill>
                  <a:srgbClr val="FF0000"/>
                </a:solidFill>
                <a:latin typeface="Arial" pitchFamily="34" charset="0"/>
              </a:rPr>
              <a:t>Objetivos </a:t>
            </a:r>
            <a:r>
              <a:rPr lang="pt-BR" sz="3200" b="1" dirty="0">
                <a:solidFill>
                  <a:srgbClr val="FF0000"/>
                </a:solidFill>
                <a:latin typeface="Arial" pitchFamily="34" charset="0"/>
              </a:rPr>
              <a:t>básicos dos </a:t>
            </a:r>
            <a:r>
              <a:rPr lang="pt-BR" sz="3200" b="1" dirty="0" err="1">
                <a:solidFill>
                  <a:srgbClr val="FF0000"/>
                </a:solidFill>
                <a:latin typeface="Arial" pitchFamily="34" charset="0"/>
              </a:rPr>
              <a:t>CCQ’s</a:t>
            </a:r>
            <a:r>
              <a:rPr lang="pt-BR" sz="3200" b="1" dirty="0">
                <a:solidFill>
                  <a:srgbClr val="FF0000"/>
                </a:solidFill>
                <a:latin typeface="Arial" pitchFamily="34" charset="0"/>
              </a:rPr>
              <a:t/>
            </a:r>
            <a:br>
              <a:rPr lang="pt-BR" sz="3200" b="1" dirty="0">
                <a:solidFill>
                  <a:srgbClr val="FF0000"/>
                </a:solidFill>
                <a:latin typeface="Arial" pitchFamily="34" charset="0"/>
              </a:rPr>
            </a:br>
            <a:r>
              <a:rPr lang="pt-BR" sz="2400" b="1" dirty="0">
                <a:solidFill>
                  <a:srgbClr val="3333FF"/>
                </a:solidFill>
                <a:latin typeface="Arial" pitchFamily="34" charset="0"/>
              </a:rPr>
              <a:t/>
            </a:r>
            <a:br>
              <a:rPr lang="pt-BR" sz="2400" b="1" dirty="0">
                <a:solidFill>
                  <a:srgbClr val="3333FF"/>
                </a:solidFill>
                <a:latin typeface="Arial" pitchFamily="34" charset="0"/>
              </a:rPr>
            </a:br>
            <a:r>
              <a:rPr lang="pt-BR" sz="2000" b="1" dirty="0" smtClean="0">
                <a:solidFill>
                  <a:srgbClr val="3333FF"/>
                </a:solidFill>
                <a:latin typeface="Arial" pitchFamily="34" charset="0"/>
              </a:rPr>
              <a:t>		</a:t>
            </a:r>
            <a:r>
              <a:rPr lang="pt-BR" sz="2800" b="1" dirty="0" smtClean="0">
                <a:solidFill>
                  <a:srgbClr val="3333FF"/>
                </a:solidFill>
                <a:latin typeface="Arial" pitchFamily="34" charset="0"/>
              </a:rPr>
              <a:t>	</a:t>
            </a:r>
            <a:r>
              <a:rPr lang="pt-BR" sz="2800" b="1" dirty="0" smtClean="0">
                <a:solidFill>
                  <a:srgbClr val="00B050"/>
                </a:solidFill>
                <a:latin typeface="Arial" pitchFamily="34" charset="0"/>
              </a:rPr>
              <a:t>De </a:t>
            </a:r>
            <a:r>
              <a:rPr lang="pt-BR" sz="2800" b="1" dirty="0">
                <a:solidFill>
                  <a:srgbClr val="00B050"/>
                </a:solidFill>
                <a:latin typeface="Arial" pitchFamily="34" charset="0"/>
              </a:rPr>
              <a:t>interesse da sociedade</a:t>
            </a:r>
            <a:r>
              <a:rPr lang="pt-BR" sz="2800" dirty="0">
                <a:solidFill>
                  <a:srgbClr val="00B050"/>
                </a:solidFill>
                <a:latin typeface="Arial" pitchFamily="34" charset="0"/>
              </a:rPr>
              <a:t/>
            </a:r>
            <a:br>
              <a:rPr lang="pt-BR" sz="2800" dirty="0">
                <a:solidFill>
                  <a:srgbClr val="00B050"/>
                </a:solidFill>
                <a:latin typeface="Arial" pitchFamily="34" charset="0"/>
              </a:rPr>
            </a:br>
            <a:r>
              <a:rPr lang="pt-BR" sz="2800" dirty="0">
                <a:solidFill>
                  <a:srgbClr val="3333FF"/>
                </a:solidFill>
                <a:latin typeface="Arial" pitchFamily="34" charset="0"/>
              </a:rPr>
              <a:t> </a:t>
            </a:r>
            <a:r>
              <a:rPr lang="pt-BR" sz="2800" dirty="0">
                <a:solidFill>
                  <a:srgbClr val="3333FF"/>
                </a:solidFill>
                <a:latin typeface="Arial" pitchFamily="34" charset="0"/>
                <a:cs typeface="Arial" pitchFamily="34" charset="0"/>
              </a:rPr>
              <a:t>•</a:t>
            </a:r>
            <a:r>
              <a:rPr lang="pt-BR" sz="2800" dirty="0">
                <a:solidFill>
                  <a:srgbClr val="3333FF"/>
                </a:solidFill>
                <a:latin typeface="Arial" pitchFamily="34" charset="0"/>
              </a:rPr>
              <a:t>· Defesa do consumidor;</a:t>
            </a:r>
            <a:br>
              <a:rPr lang="pt-BR" sz="2800" dirty="0">
                <a:solidFill>
                  <a:srgbClr val="3333FF"/>
                </a:solidFill>
                <a:latin typeface="Arial" pitchFamily="34" charset="0"/>
              </a:rPr>
            </a:br>
            <a:r>
              <a:rPr lang="pt-BR" sz="2800" dirty="0" smtClean="0">
                <a:solidFill>
                  <a:srgbClr val="3333FF"/>
                </a:solidFill>
                <a:latin typeface="Arial" pitchFamily="34" charset="0"/>
              </a:rPr>
              <a:t> </a:t>
            </a:r>
            <a:r>
              <a:rPr lang="pt-BR" sz="2800" dirty="0">
                <a:solidFill>
                  <a:srgbClr val="3333FF"/>
                </a:solidFill>
                <a:latin typeface="Arial" pitchFamily="34" charset="0"/>
                <a:cs typeface="Arial" pitchFamily="34" charset="0"/>
              </a:rPr>
              <a:t>•</a:t>
            </a:r>
            <a:r>
              <a:rPr lang="pt-BR" sz="2800" dirty="0">
                <a:solidFill>
                  <a:srgbClr val="3333FF"/>
                </a:solidFill>
                <a:latin typeface="Arial" pitchFamily="34" charset="0"/>
              </a:rPr>
              <a:t>· Melhor qualidade de produtos e serviços;</a:t>
            </a:r>
            <a:br>
              <a:rPr lang="pt-BR" sz="2800" dirty="0">
                <a:solidFill>
                  <a:srgbClr val="3333FF"/>
                </a:solidFill>
                <a:latin typeface="Arial" pitchFamily="34" charset="0"/>
              </a:rPr>
            </a:br>
            <a:r>
              <a:rPr lang="pt-BR" sz="2800" dirty="0" smtClean="0">
                <a:solidFill>
                  <a:srgbClr val="3333FF"/>
                </a:solidFill>
                <a:latin typeface="Arial" pitchFamily="34" charset="0"/>
              </a:rPr>
              <a:t> </a:t>
            </a:r>
            <a:r>
              <a:rPr lang="pt-BR" sz="2800" dirty="0">
                <a:solidFill>
                  <a:srgbClr val="3333FF"/>
                </a:solidFill>
                <a:latin typeface="Arial" pitchFamily="34" charset="0"/>
                <a:cs typeface="Arial" pitchFamily="34" charset="0"/>
              </a:rPr>
              <a:t>•</a:t>
            </a:r>
            <a:r>
              <a:rPr lang="pt-BR" sz="2800" dirty="0">
                <a:solidFill>
                  <a:srgbClr val="3333FF"/>
                </a:solidFill>
                <a:latin typeface="Arial" pitchFamily="34" charset="0"/>
              </a:rPr>
              <a:t>· Crescimento da empresa;</a:t>
            </a:r>
            <a:br>
              <a:rPr lang="pt-BR" sz="2800" dirty="0">
                <a:solidFill>
                  <a:srgbClr val="3333FF"/>
                </a:solidFill>
                <a:latin typeface="Arial" pitchFamily="34" charset="0"/>
              </a:rPr>
            </a:br>
            <a:r>
              <a:rPr lang="pt-BR" sz="2800" dirty="0" smtClean="0">
                <a:solidFill>
                  <a:srgbClr val="3333FF"/>
                </a:solidFill>
                <a:latin typeface="Arial" pitchFamily="34" charset="0"/>
              </a:rPr>
              <a:t> </a:t>
            </a:r>
            <a:r>
              <a:rPr lang="pt-BR" sz="2800" dirty="0">
                <a:solidFill>
                  <a:srgbClr val="3333FF"/>
                </a:solidFill>
                <a:latin typeface="Arial" pitchFamily="34" charset="0"/>
                <a:cs typeface="Arial" pitchFamily="34" charset="0"/>
              </a:rPr>
              <a:t>•</a:t>
            </a:r>
            <a:r>
              <a:rPr lang="pt-BR" sz="2800" dirty="0">
                <a:solidFill>
                  <a:srgbClr val="3333FF"/>
                </a:solidFill>
                <a:latin typeface="Arial" pitchFamily="34" charset="0"/>
              </a:rPr>
              <a:t>· Aumento do número de empregados.</a:t>
            </a:r>
            <a:br>
              <a:rPr lang="pt-BR" sz="2800" dirty="0">
                <a:solidFill>
                  <a:srgbClr val="3333FF"/>
                </a:solidFill>
                <a:latin typeface="Arial" pitchFamily="34" charset="0"/>
              </a:rPr>
            </a:br>
            <a:r>
              <a:rPr lang="pt-BR" sz="2800" dirty="0" smtClean="0">
                <a:solidFill>
                  <a:srgbClr val="3333FF"/>
                </a:solidFill>
                <a:latin typeface="Arial" pitchFamily="34" charset="0"/>
              </a:rPr>
              <a:t/>
            </a:r>
            <a:br>
              <a:rPr lang="pt-BR" sz="2800" dirty="0" smtClean="0">
                <a:solidFill>
                  <a:srgbClr val="3333FF"/>
                </a:solidFill>
                <a:latin typeface="Arial" pitchFamily="34" charset="0"/>
              </a:rPr>
            </a:br>
            <a:r>
              <a:rPr lang="pt-BR" sz="2800" dirty="0" smtClean="0">
                <a:solidFill>
                  <a:srgbClr val="3333FF"/>
                </a:solidFill>
                <a:latin typeface="Arial" pitchFamily="34" charset="0"/>
              </a:rPr>
              <a:t>			</a:t>
            </a:r>
            <a:r>
              <a:rPr lang="pt-BR" sz="2800" b="1" dirty="0" smtClean="0">
                <a:solidFill>
                  <a:srgbClr val="00B050"/>
                </a:solidFill>
                <a:latin typeface="Arial" pitchFamily="34" charset="0"/>
              </a:rPr>
              <a:t>De </a:t>
            </a:r>
            <a:r>
              <a:rPr lang="pt-BR" sz="2800" b="1" dirty="0">
                <a:solidFill>
                  <a:srgbClr val="00B050"/>
                </a:solidFill>
                <a:latin typeface="Arial" pitchFamily="34" charset="0"/>
              </a:rPr>
              <a:t>interesse da nação</a:t>
            </a:r>
            <a:r>
              <a:rPr lang="pt-BR" sz="2800" dirty="0">
                <a:solidFill>
                  <a:srgbClr val="00B050"/>
                </a:solidFill>
                <a:latin typeface="Arial" pitchFamily="34" charset="0"/>
              </a:rPr>
              <a:t/>
            </a:r>
            <a:br>
              <a:rPr lang="pt-BR" sz="2800" dirty="0">
                <a:solidFill>
                  <a:srgbClr val="00B050"/>
                </a:solidFill>
                <a:latin typeface="Arial" pitchFamily="34" charset="0"/>
              </a:rPr>
            </a:br>
            <a:r>
              <a:rPr lang="pt-BR" sz="2800" dirty="0" smtClean="0">
                <a:solidFill>
                  <a:srgbClr val="3333FF"/>
                </a:solidFill>
                <a:latin typeface="Arial" pitchFamily="34" charset="0"/>
                <a:cs typeface="Arial" pitchFamily="34" charset="0"/>
              </a:rPr>
              <a:t>•</a:t>
            </a:r>
            <a:r>
              <a:rPr lang="pt-BR" sz="2800" dirty="0" smtClean="0">
                <a:solidFill>
                  <a:srgbClr val="3333FF"/>
                </a:solidFill>
                <a:latin typeface="Arial" pitchFamily="34" charset="0"/>
              </a:rPr>
              <a:t>· </a:t>
            </a:r>
            <a:r>
              <a:rPr lang="pt-BR" sz="2800" dirty="0">
                <a:solidFill>
                  <a:srgbClr val="3333FF"/>
                </a:solidFill>
                <a:latin typeface="Arial" pitchFamily="34" charset="0"/>
              </a:rPr>
              <a:t>Competitividade;</a:t>
            </a:r>
            <a:br>
              <a:rPr lang="pt-BR" sz="2800" dirty="0">
                <a:solidFill>
                  <a:srgbClr val="3333FF"/>
                </a:solidFill>
                <a:latin typeface="Arial" pitchFamily="34" charset="0"/>
              </a:rPr>
            </a:br>
            <a:r>
              <a:rPr lang="pt-BR" sz="2800" dirty="0" smtClean="0">
                <a:solidFill>
                  <a:srgbClr val="3333FF"/>
                </a:solidFill>
                <a:latin typeface="Arial" pitchFamily="34" charset="0"/>
                <a:cs typeface="Arial" pitchFamily="34" charset="0"/>
              </a:rPr>
              <a:t>•</a:t>
            </a:r>
            <a:r>
              <a:rPr lang="pt-BR" sz="2800" dirty="0" smtClean="0">
                <a:solidFill>
                  <a:srgbClr val="3333FF"/>
                </a:solidFill>
                <a:latin typeface="Arial" pitchFamily="34" charset="0"/>
              </a:rPr>
              <a:t>· </a:t>
            </a:r>
            <a:r>
              <a:rPr lang="pt-BR" sz="2800" dirty="0">
                <a:solidFill>
                  <a:srgbClr val="3333FF"/>
                </a:solidFill>
                <a:latin typeface="Arial" pitchFamily="34" charset="0"/>
              </a:rPr>
              <a:t>Nacionalização;</a:t>
            </a:r>
            <a:br>
              <a:rPr lang="pt-BR" sz="2800" dirty="0">
                <a:solidFill>
                  <a:srgbClr val="3333FF"/>
                </a:solidFill>
                <a:latin typeface="Arial" pitchFamily="34" charset="0"/>
              </a:rPr>
            </a:br>
            <a:r>
              <a:rPr lang="pt-BR" sz="2800" dirty="0" smtClean="0">
                <a:solidFill>
                  <a:srgbClr val="3333FF"/>
                </a:solidFill>
                <a:latin typeface="Arial" pitchFamily="34" charset="0"/>
                <a:cs typeface="Arial" pitchFamily="34" charset="0"/>
              </a:rPr>
              <a:t>•</a:t>
            </a:r>
            <a:r>
              <a:rPr lang="pt-BR" sz="2800" dirty="0" smtClean="0">
                <a:solidFill>
                  <a:srgbClr val="3333FF"/>
                </a:solidFill>
                <a:latin typeface="Arial" pitchFamily="34" charset="0"/>
              </a:rPr>
              <a:t>· </a:t>
            </a:r>
            <a:r>
              <a:rPr lang="pt-BR" sz="2800" dirty="0">
                <a:solidFill>
                  <a:srgbClr val="3333FF"/>
                </a:solidFill>
                <a:latin typeface="Arial" pitchFamily="34" charset="0"/>
              </a:rPr>
              <a:t>Qualidade para exportação;</a:t>
            </a:r>
            <a:br>
              <a:rPr lang="pt-BR" sz="2800" dirty="0">
                <a:solidFill>
                  <a:srgbClr val="3333FF"/>
                </a:solidFill>
                <a:latin typeface="Arial" pitchFamily="34" charset="0"/>
              </a:rPr>
            </a:br>
            <a:r>
              <a:rPr lang="pt-BR" sz="2800" dirty="0" smtClean="0">
                <a:solidFill>
                  <a:srgbClr val="3333FF"/>
                </a:solidFill>
                <a:latin typeface="Arial" pitchFamily="34" charset="0"/>
                <a:cs typeface="Arial" pitchFamily="34" charset="0"/>
              </a:rPr>
              <a:t>•</a:t>
            </a:r>
            <a:r>
              <a:rPr lang="pt-BR" sz="2800" dirty="0" smtClean="0">
                <a:solidFill>
                  <a:srgbClr val="3333FF"/>
                </a:solidFill>
                <a:latin typeface="Arial" pitchFamily="34" charset="0"/>
              </a:rPr>
              <a:t> </a:t>
            </a:r>
            <a:r>
              <a:rPr lang="pt-BR" sz="2800" dirty="0">
                <a:solidFill>
                  <a:srgbClr val="3333FF"/>
                </a:solidFill>
                <a:latin typeface="Arial" pitchFamily="34" charset="0"/>
              </a:rPr>
              <a:t>Reputação e prestígio da indústria nacional;</a:t>
            </a:r>
            <a:br>
              <a:rPr lang="pt-BR" sz="2800" dirty="0">
                <a:solidFill>
                  <a:srgbClr val="3333FF"/>
                </a:solidFill>
                <a:latin typeface="Arial" pitchFamily="34" charset="0"/>
              </a:rPr>
            </a:br>
            <a:r>
              <a:rPr lang="pt-BR" sz="2800" dirty="0" smtClean="0">
                <a:solidFill>
                  <a:srgbClr val="3333FF"/>
                </a:solidFill>
                <a:latin typeface="Arial" pitchFamily="34" charset="0"/>
                <a:cs typeface="Arial" pitchFamily="34" charset="0"/>
              </a:rPr>
              <a:t>•</a:t>
            </a:r>
            <a:r>
              <a:rPr lang="pt-BR" sz="2800" dirty="0" smtClean="0">
                <a:solidFill>
                  <a:srgbClr val="3333FF"/>
                </a:solidFill>
                <a:latin typeface="Arial" pitchFamily="34" charset="0"/>
              </a:rPr>
              <a:t>· </a:t>
            </a:r>
            <a:r>
              <a:rPr lang="pt-BR" sz="2800" dirty="0">
                <a:solidFill>
                  <a:srgbClr val="3333FF"/>
                </a:solidFill>
                <a:latin typeface="Arial" pitchFamily="34" charset="0"/>
              </a:rPr>
              <a:t>Adequação do mercado;</a:t>
            </a:r>
            <a:br>
              <a:rPr lang="pt-BR" sz="2800" dirty="0">
                <a:solidFill>
                  <a:srgbClr val="3333FF"/>
                </a:solidFill>
                <a:latin typeface="Arial" pitchFamily="34" charset="0"/>
              </a:rPr>
            </a:br>
            <a:r>
              <a:rPr lang="pt-BR" sz="2800" dirty="0" smtClean="0">
                <a:solidFill>
                  <a:srgbClr val="3333FF"/>
                </a:solidFill>
                <a:latin typeface="Arial" pitchFamily="34" charset="0"/>
                <a:cs typeface="Arial" pitchFamily="34" charset="0"/>
              </a:rPr>
              <a:t>•</a:t>
            </a:r>
            <a:r>
              <a:rPr lang="pt-BR" sz="2800" dirty="0" smtClean="0">
                <a:solidFill>
                  <a:srgbClr val="3333FF"/>
                </a:solidFill>
                <a:latin typeface="Arial" pitchFamily="34" charset="0"/>
              </a:rPr>
              <a:t>· </a:t>
            </a:r>
            <a:r>
              <a:rPr lang="pt-BR" sz="2800" dirty="0">
                <a:solidFill>
                  <a:srgbClr val="3333FF"/>
                </a:solidFill>
                <a:latin typeface="Arial" pitchFamily="34" charset="0"/>
              </a:rPr>
              <a:t>Segurança para todos.</a:t>
            </a:r>
          </a:p>
        </p:txBody>
      </p:sp>
    </p:spTree>
    <p:extLst>
      <p:ext uri="{BB962C8B-B14F-4D97-AF65-F5344CB8AC3E}">
        <p14:creationId xmlns:p14="http://schemas.microsoft.com/office/powerpoint/2010/main" val="2721378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ctrTitle"/>
          </p:nvPr>
        </p:nvSpPr>
        <p:spPr bwMode="auto">
          <a:xfrm>
            <a:off x="107504" y="0"/>
            <a:ext cx="9036496" cy="6858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0000"/>
          </a:bodyPr>
          <a:lstStyle/>
          <a:p>
            <a:pPr algn="l"/>
            <a:r>
              <a:rPr lang="pt-BR" sz="2700" b="1" dirty="0" smtClean="0">
                <a:solidFill>
                  <a:srgbClr val="FF0000"/>
                </a:solidFill>
                <a:latin typeface="Arial" pitchFamily="34" charset="0"/>
              </a:rPr>
              <a:t>		Objetivos </a:t>
            </a:r>
            <a:r>
              <a:rPr lang="pt-BR" sz="2700" b="1" dirty="0">
                <a:solidFill>
                  <a:srgbClr val="FF0000"/>
                </a:solidFill>
                <a:latin typeface="Arial" pitchFamily="34" charset="0"/>
              </a:rPr>
              <a:t>específicos dos </a:t>
            </a:r>
            <a:r>
              <a:rPr lang="pt-BR" sz="2700" b="1" dirty="0" err="1">
                <a:solidFill>
                  <a:srgbClr val="FF0000"/>
                </a:solidFill>
                <a:latin typeface="Arial" pitchFamily="34" charset="0"/>
              </a:rPr>
              <a:t>CCQ’s</a:t>
            </a:r>
            <a:r>
              <a:rPr lang="pt-BR" sz="2700" b="1" dirty="0">
                <a:solidFill>
                  <a:srgbClr val="FF0000"/>
                </a:solidFill>
                <a:latin typeface="Arial" pitchFamily="34" charset="0"/>
              </a:rPr>
              <a:t/>
            </a:r>
            <a:br>
              <a:rPr lang="pt-BR" sz="2700" b="1" dirty="0">
                <a:solidFill>
                  <a:srgbClr val="FF0000"/>
                </a:solidFill>
                <a:latin typeface="Arial" pitchFamily="34" charset="0"/>
              </a:rPr>
            </a:br>
            <a:r>
              <a:rPr lang="pt-BR" sz="2700" b="1" dirty="0">
                <a:solidFill>
                  <a:srgbClr val="FF0000"/>
                </a:solidFill>
                <a:latin typeface="Arial" pitchFamily="34" charset="0"/>
              </a:rPr>
              <a:t/>
            </a:r>
            <a:br>
              <a:rPr lang="pt-BR" sz="2700" b="1" dirty="0">
                <a:solidFill>
                  <a:srgbClr val="FF0000"/>
                </a:solidFill>
                <a:latin typeface="Arial" pitchFamily="34" charset="0"/>
              </a:rPr>
            </a:br>
            <a:r>
              <a:rPr lang="pt-BR" sz="2700" b="1" dirty="0" smtClean="0">
                <a:solidFill>
                  <a:srgbClr val="FF0000"/>
                </a:solidFill>
                <a:latin typeface="Arial" pitchFamily="34" charset="0"/>
              </a:rPr>
              <a:t>			</a:t>
            </a:r>
            <a:r>
              <a:rPr lang="pt-BR" sz="2400" b="1" dirty="0" smtClean="0">
                <a:solidFill>
                  <a:srgbClr val="00B050"/>
                </a:solidFill>
                <a:latin typeface="Arial" pitchFamily="34" charset="0"/>
              </a:rPr>
              <a:t>A </a:t>
            </a:r>
            <a:r>
              <a:rPr lang="pt-BR" sz="2400" b="1" dirty="0">
                <a:solidFill>
                  <a:srgbClr val="00B050"/>
                </a:solidFill>
                <a:latin typeface="Arial" pitchFamily="34" charset="0"/>
              </a:rPr>
              <a:t>nível de empresa</a:t>
            </a:r>
            <a:br>
              <a:rPr lang="pt-BR" sz="2400" b="1" dirty="0">
                <a:solidFill>
                  <a:srgbClr val="00B050"/>
                </a:solidFill>
                <a:latin typeface="Arial" pitchFamily="34" charset="0"/>
              </a:rPr>
            </a:br>
            <a:r>
              <a:rPr lang="pt-BR" sz="2400" b="1" dirty="0">
                <a:solidFill>
                  <a:srgbClr val="3333FF"/>
                </a:solidFill>
                <a:latin typeface="Arial" pitchFamily="34" charset="0"/>
              </a:rPr>
              <a:t/>
            </a:r>
            <a:br>
              <a:rPr lang="pt-BR" sz="2400" b="1" dirty="0">
                <a:solidFill>
                  <a:srgbClr val="3333FF"/>
                </a:solidFill>
                <a:latin typeface="Arial" pitchFamily="34" charset="0"/>
              </a:rPr>
            </a:br>
            <a:r>
              <a:rPr lang="pt-BR" sz="2400" dirty="0">
                <a:solidFill>
                  <a:srgbClr val="3333FF"/>
                </a:solidFill>
                <a:latin typeface="Arial" pitchFamily="34" charset="0"/>
                <a:cs typeface="Arial" pitchFamily="34" charset="0"/>
              </a:rPr>
              <a:t>•</a:t>
            </a:r>
            <a:r>
              <a:rPr lang="pt-BR" sz="2400" dirty="0">
                <a:solidFill>
                  <a:srgbClr val="3333FF"/>
                </a:solidFill>
                <a:latin typeface="Arial" pitchFamily="34" charset="0"/>
              </a:rPr>
              <a:t>·</a:t>
            </a:r>
            <a:r>
              <a:rPr lang="pt-BR" sz="2400" b="1" dirty="0">
                <a:solidFill>
                  <a:srgbClr val="3333FF"/>
                </a:solidFill>
                <a:latin typeface="Arial" pitchFamily="34" charset="0"/>
              </a:rPr>
              <a:t> </a:t>
            </a:r>
            <a:r>
              <a:rPr lang="pt-BR" sz="2400" dirty="0">
                <a:solidFill>
                  <a:srgbClr val="3333FF"/>
                </a:solidFill>
                <a:latin typeface="Arial" pitchFamily="34" charset="0"/>
              </a:rPr>
              <a:t>Tecnologia própria;</a:t>
            </a:r>
            <a:br>
              <a:rPr lang="pt-BR" sz="2400" dirty="0">
                <a:solidFill>
                  <a:srgbClr val="3333FF"/>
                </a:solidFill>
                <a:latin typeface="Arial" pitchFamily="34" charset="0"/>
              </a:rPr>
            </a:br>
            <a:r>
              <a:rPr lang="pt-BR" sz="2400" dirty="0">
                <a:solidFill>
                  <a:srgbClr val="3333FF"/>
                </a:solidFill>
                <a:latin typeface="Arial" pitchFamily="34" charset="0"/>
              </a:rPr>
              <a:t/>
            </a:r>
            <a:br>
              <a:rPr lang="pt-BR" sz="2400" dirty="0">
                <a:solidFill>
                  <a:srgbClr val="3333FF"/>
                </a:solidFill>
                <a:latin typeface="Arial" pitchFamily="34" charset="0"/>
              </a:rPr>
            </a:br>
            <a:r>
              <a:rPr lang="pt-BR" sz="2400" dirty="0">
                <a:solidFill>
                  <a:srgbClr val="3333FF"/>
                </a:solidFill>
                <a:latin typeface="Arial" pitchFamily="34" charset="0"/>
              </a:rPr>
              <a:t> </a:t>
            </a:r>
            <a:r>
              <a:rPr lang="pt-BR" sz="2400" dirty="0">
                <a:solidFill>
                  <a:srgbClr val="3333FF"/>
                </a:solidFill>
                <a:latin typeface="Arial" pitchFamily="34" charset="0"/>
                <a:cs typeface="Arial" pitchFamily="34" charset="0"/>
              </a:rPr>
              <a:t>•</a:t>
            </a:r>
            <a:r>
              <a:rPr lang="pt-BR" sz="2400" dirty="0">
                <a:solidFill>
                  <a:srgbClr val="3333FF"/>
                </a:solidFill>
                <a:latin typeface="Arial" pitchFamily="34" charset="0"/>
              </a:rPr>
              <a:t>· Qualidade padrão – continuidade;</a:t>
            </a:r>
            <a:br>
              <a:rPr lang="pt-BR" sz="2400" dirty="0">
                <a:solidFill>
                  <a:srgbClr val="3333FF"/>
                </a:solidFill>
                <a:latin typeface="Arial" pitchFamily="34" charset="0"/>
              </a:rPr>
            </a:br>
            <a:r>
              <a:rPr lang="pt-BR" sz="2400" dirty="0">
                <a:solidFill>
                  <a:srgbClr val="3333FF"/>
                </a:solidFill>
                <a:latin typeface="Arial" pitchFamily="34" charset="0"/>
              </a:rPr>
              <a:t/>
            </a:r>
            <a:br>
              <a:rPr lang="pt-BR" sz="2400" dirty="0">
                <a:solidFill>
                  <a:srgbClr val="3333FF"/>
                </a:solidFill>
                <a:latin typeface="Arial" pitchFamily="34" charset="0"/>
              </a:rPr>
            </a:br>
            <a:r>
              <a:rPr lang="pt-BR" sz="2400" dirty="0">
                <a:solidFill>
                  <a:srgbClr val="3333FF"/>
                </a:solidFill>
                <a:latin typeface="Arial" pitchFamily="34" charset="0"/>
              </a:rPr>
              <a:t> </a:t>
            </a:r>
            <a:r>
              <a:rPr lang="pt-BR" sz="2400" dirty="0">
                <a:solidFill>
                  <a:srgbClr val="3333FF"/>
                </a:solidFill>
                <a:latin typeface="Arial" pitchFamily="34" charset="0"/>
                <a:cs typeface="Arial" pitchFamily="34" charset="0"/>
              </a:rPr>
              <a:t>•</a:t>
            </a:r>
            <a:r>
              <a:rPr lang="pt-BR" sz="2400" dirty="0">
                <a:solidFill>
                  <a:srgbClr val="3333FF"/>
                </a:solidFill>
                <a:latin typeface="Arial" pitchFamily="34" charset="0"/>
              </a:rPr>
              <a:t>· Redução de desperdício;</a:t>
            </a:r>
            <a:br>
              <a:rPr lang="pt-BR" sz="2400" dirty="0">
                <a:solidFill>
                  <a:srgbClr val="3333FF"/>
                </a:solidFill>
                <a:latin typeface="Arial" pitchFamily="34" charset="0"/>
              </a:rPr>
            </a:br>
            <a:r>
              <a:rPr lang="pt-BR" sz="2400" dirty="0">
                <a:solidFill>
                  <a:srgbClr val="3333FF"/>
                </a:solidFill>
                <a:latin typeface="Arial" pitchFamily="34" charset="0"/>
              </a:rPr>
              <a:t/>
            </a:r>
            <a:br>
              <a:rPr lang="pt-BR" sz="2400" dirty="0">
                <a:solidFill>
                  <a:srgbClr val="3333FF"/>
                </a:solidFill>
                <a:latin typeface="Arial" pitchFamily="34" charset="0"/>
              </a:rPr>
            </a:br>
            <a:r>
              <a:rPr lang="pt-BR" sz="2400" dirty="0">
                <a:solidFill>
                  <a:srgbClr val="3333FF"/>
                </a:solidFill>
                <a:latin typeface="Arial" pitchFamily="34" charset="0"/>
                <a:cs typeface="Arial" pitchFamily="34" charset="0"/>
              </a:rPr>
              <a:t>•</a:t>
            </a:r>
            <a:r>
              <a:rPr lang="pt-BR" sz="2400" dirty="0">
                <a:solidFill>
                  <a:srgbClr val="3333FF"/>
                </a:solidFill>
                <a:latin typeface="Arial" pitchFamily="34" charset="0"/>
              </a:rPr>
              <a:t>· Maior produtividade e competitividade;</a:t>
            </a:r>
            <a:br>
              <a:rPr lang="pt-BR" sz="2400" dirty="0">
                <a:solidFill>
                  <a:srgbClr val="3333FF"/>
                </a:solidFill>
                <a:latin typeface="Arial" pitchFamily="34" charset="0"/>
              </a:rPr>
            </a:br>
            <a:r>
              <a:rPr lang="pt-BR" sz="2400" dirty="0">
                <a:solidFill>
                  <a:srgbClr val="3333FF"/>
                </a:solidFill>
                <a:latin typeface="Arial" pitchFamily="34" charset="0"/>
              </a:rPr>
              <a:t/>
            </a:r>
            <a:br>
              <a:rPr lang="pt-BR" sz="2400" dirty="0">
                <a:solidFill>
                  <a:srgbClr val="3333FF"/>
                </a:solidFill>
                <a:latin typeface="Arial" pitchFamily="34" charset="0"/>
              </a:rPr>
            </a:br>
            <a:r>
              <a:rPr lang="pt-BR" sz="2400" dirty="0">
                <a:solidFill>
                  <a:srgbClr val="3333FF"/>
                </a:solidFill>
                <a:latin typeface="Arial" pitchFamily="34" charset="0"/>
                <a:cs typeface="Arial" pitchFamily="34" charset="0"/>
              </a:rPr>
              <a:t>•</a:t>
            </a:r>
            <a:r>
              <a:rPr lang="pt-BR" sz="2400" dirty="0">
                <a:solidFill>
                  <a:srgbClr val="3333FF"/>
                </a:solidFill>
                <a:latin typeface="Arial" pitchFamily="34" charset="0"/>
              </a:rPr>
              <a:t>· Inovação e otimização de recursos;</a:t>
            </a:r>
            <a:br>
              <a:rPr lang="pt-BR" sz="2400" dirty="0">
                <a:solidFill>
                  <a:srgbClr val="3333FF"/>
                </a:solidFill>
                <a:latin typeface="Arial" pitchFamily="34" charset="0"/>
              </a:rPr>
            </a:br>
            <a:r>
              <a:rPr lang="pt-BR" sz="2400" dirty="0">
                <a:solidFill>
                  <a:srgbClr val="3333FF"/>
                </a:solidFill>
                <a:latin typeface="Arial" pitchFamily="34" charset="0"/>
              </a:rPr>
              <a:t> </a:t>
            </a:r>
            <a:br>
              <a:rPr lang="pt-BR" sz="2400" dirty="0">
                <a:solidFill>
                  <a:srgbClr val="3333FF"/>
                </a:solidFill>
                <a:latin typeface="Arial" pitchFamily="34" charset="0"/>
              </a:rPr>
            </a:br>
            <a:r>
              <a:rPr lang="pt-BR" sz="2400" dirty="0">
                <a:solidFill>
                  <a:srgbClr val="3333FF"/>
                </a:solidFill>
                <a:latin typeface="Arial" pitchFamily="34" charset="0"/>
                <a:cs typeface="Arial" pitchFamily="34" charset="0"/>
              </a:rPr>
              <a:t>•</a:t>
            </a:r>
            <a:r>
              <a:rPr lang="pt-BR" sz="2400" dirty="0">
                <a:solidFill>
                  <a:srgbClr val="3333FF"/>
                </a:solidFill>
                <a:latin typeface="Arial" pitchFamily="34" charset="0"/>
              </a:rPr>
              <a:t>· Desenvolvimento;</a:t>
            </a:r>
            <a:br>
              <a:rPr lang="pt-BR" sz="2400" dirty="0">
                <a:solidFill>
                  <a:srgbClr val="3333FF"/>
                </a:solidFill>
                <a:latin typeface="Arial" pitchFamily="34" charset="0"/>
              </a:rPr>
            </a:br>
            <a:r>
              <a:rPr lang="pt-BR" sz="2400" dirty="0">
                <a:solidFill>
                  <a:srgbClr val="3333FF"/>
                </a:solidFill>
                <a:latin typeface="Arial" pitchFamily="34" charset="0"/>
              </a:rPr>
              <a:t/>
            </a:r>
            <a:br>
              <a:rPr lang="pt-BR" sz="2400" dirty="0">
                <a:solidFill>
                  <a:srgbClr val="3333FF"/>
                </a:solidFill>
                <a:latin typeface="Arial" pitchFamily="34" charset="0"/>
              </a:rPr>
            </a:br>
            <a:r>
              <a:rPr lang="pt-BR" sz="2400" dirty="0">
                <a:solidFill>
                  <a:srgbClr val="3333FF"/>
                </a:solidFill>
                <a:latin typeface="Arial" pitchFamily="34" charset="0"/>
                <a:cs typeface="Arial" pitchFamily="34" charset="0"/>
              </a:rPr>
              <a:t>•</a:t>
            </a:r>
            <a:r>
              <a:rPr lang="pt-BR" sz="2400" dirty="0">
                <a:solidFill>
                  <a:srgbClr val="3333FF"/>
                </a:solidFill>
                <a:latin typeface="Arial" pitchFamily="34" charset="0"/>
              </a:rPr>
              <a:t>· Planejamento estratégico.</a:t>
            </a:r>
            <a:br>
              <a:rPr lang="pt-BR" sz="2400" dirty="0">
                <a:solidFill>
                  <a:srgbClr val="3333FF"/>
                </a:solidFill>
                <a:latin typeface="Arial" pitchFamily="34" charset="0"/>
              </a:rPr>
            </a:br>
            <a:r>
              <a:rPr lang="pt-BR" sz="2400" dirty="0">
                <a:solidFill>
                  <a:srgbClr val="3333FF"/>
                </a:solidFill>
                <a:latin typeface="Arial" pitchFamily="34" charset="0"/>
              </a:rPr>
              <a:t/>
            </a:r>
            <a:br>
              <a:rPr lang="pt-BR" sz="2400" dirty="0">
                <a:solidFill>
                  <a:srgbClr val="3333FF"/>
                </a:solidFill>
                <a:latin typeface="Arial" pitchFamily="34" charset="0"/>
              </a:rPr>
            </a:br>
            <a:r>
              <a:rPr lang="pt-BR" sz="2400" dirty="0" smtClean="0">
                <a:solidFill>
                  <a:srgbClr val="3333FF"/>
                </a:solidFill>
                <a:latin typeface="Arial" pitchFamily="34" charset="0"/>
              </a:rPr>
              <a:t>				</a:t>
            </a:r>
            <a:r>
              <a:rPr lang="pt-BR" sz="2400" b="1" dirty="0" smtClean="0">
                <a:solidFill>
                  <a:srgbClr val="00B050"/>
                </a:solidFill>
                <a:latin typeface="Arial" pitchFamily="34" charset="0"/>
              </a:rPr>
              <a:t>A </a:t>
            </a:r>
            <a:r>
              <a:rPr lang="pt-BR" sz="2400" b="1" dirty="0">
                <a:solidFill>
                  <a:srgbClr val="00B050"/>
                </a:solidFill>
                <a:latin typeface="Arial" pitchFamily="34" charset="0"/>
              </a:rPr>
              <a:t>nível do homem</a:t>
            </a:r>
            <a:r>
              <a:rPr lang="pt-BR" sz="2400" dirty="0">
                <a:solidFill>
                  <a:srgbClr val="00B050"/>
                </a:solidFill>
                <a:latin typeface="Arial" pitchFamily="34" charset="0"/>
              </a:rPr>
              <a:t/>
            </a:r>
            <a:br>
              <a:rPr lang="pt-BR" sz="2400" dirty="0">
                <a:solidFill>
                  <a:srgbClr val="00B050"/>
                </a:solidFill>
                <a:latin typeface="Arial" pitchFamily="34" charset="0"/>
              </a:rPr>
            </a:br>
            <a:r>
              <a:rPr lang="pt-BR" sz="2400" dirty="0">
                <a:solidFill>
                  <a:srgbClr val="3333FF"/>
                </a:solidFill>
                <a:latin typeface="Arial" pitchFamily="34" charset="0"/>
              </a:rPr>
              <a:t> </a:t>
            </a:r>
            <a:r>
              <a:rPr lang="pt-BR" sz="2400" dirty="0">
                <a:solidFill>
                  <a:srgbClr val="3333FF"/>
                </a:solidFill>
                <a:latin typeface="Arial" pitchFamily="34" charset="0"/>
                <a:cs typeface="Arial" pitchFamily="34" charset="0"/>
              </a:rPr>
              <a:t>•</a:t>
            </a:r>
            <a:r>
              <a:rPr lang="pt-BR" sz="2400" dirty="0">
                <a:solidFill>
                  <a:srgbClr val="3333FF"/>
                </a:solidFill>
                <a:latin typeface="Arial" pitchFamily="34" charset="0"/>
              </a:rPr>
              <a:t>· Participação de todos.</a:t>
            </a:r>
          </a:p>
        </p:txBody>
      </p:sp>
    </p:spTree>
    <p:extLst>
      <p:ext uri="{BB962C8B-B14F-4D97-AF65-F5344CB8AC3E}">
        <p14:creationId xmlns:p14="http://schemas.microsoft.com/office/powerpoint/2010/main" val="2539617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580</Words>
  <Application>Microsoft Office PowerPoint</Application>
  <PresentationFormat>Apresentação na tela (4:3)</PresentationFormat>
  <Paragraphs>33</Paragraphs>
  <Slides>15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15</vt:i4>
      </vt:variant>
    </vt:vector>
  </HeadingPairs>
  <TitlesOfParts>
    <vt:vector size="16" baseType="lpstr">
      <vt:lpstr>Tema do Office</vt:lpstr>
      <vt:lpstr>Apresentação do PowerPoint</vt:lpstr>
      <vt:lpstr>Apresentação do PowerPoint</vt:lpstr>
      <vt:lpstr>Apresentação do PowerPoint</vt:lpstr>
      <vt:lpstr>O que são os CCQ’s  Conceitos  Filosófico Círculo de Controle da Qualidade é uma filosofia de trabalho que concentra seus esforços na participação das pessoas, permitindo um maior espaço no desenvolvimento de sua criatividade, e gerando por consequência maior satisfação no trabalho.   Operacional Círculos de Controle da Qualidade são pequenos grupos de funcionários pertencentes a uma mesma área de trabalho que se reúnem regularmente para identificar e estudar temas e problemas relacionados com suas atividades, e propor soluções de melhorias e modificações.</vt:lpstr>
      <vt:lpstr>Os Objetivos do CCQ  As atividades de CCQ’s tiveram início no Japão em 1962 através de uma metodologia vinda do mundo Ocidental, principalmente dos Estados Unidos da América e que foi desenvolvida e adaptada pelo Dr. Kaoru Ishikawa.  Os objetivos originais do CCQ  • Melhorar a capacidade de controle e liderança dos elementos que atuam diretamente no sistema produtivo, encorajando-os ao autodesenvolvimento;   • Através da participação global, elevar o moral e procurar implementar a qualidade junto ao trabalho. Criar a consciência da Qualidade, das problemáticas existentes e da necessidade de melhoria;   • Converter-se num núcleo de irradiação do espírito do TQC (Total Quality Control).</vt:lpstr>
      <vt:lpstr>  Objetivos básicos dos CCQ’s     De interesse do homem · Participação e autodesenvolvimento; · Satisfação e valorização do trabalho; · Comunicação e integração com colegas e chefias; · Motivação e progresso profissional e pessoal; · Melhor oportunidade e qualidade de vida; · Trabalhar com maior segurança e melhores condições ambientais; · Desenvolver a criatividade e a autorealização; · Reconhecimento e sucesso; · Envolvimento.</vt:lpstr>
      <vt:lpstr>  Objetivos básicos dos CCQ’s     De interesse da empresa  • Melhoria do clima organizacional;   • Desenvolver a comunicação em todos os sentidos;   •· Reduzir tensões no relacionamento;   • Assegurar e incrementar a Segurança no Trabalho;   • Sobrevivência;   • Introduzir melhorias nos métodos de trabalho;   • Racionalizar e otimizar os recursos;  • Busca contínua da qualidade, produtividade e competitividade;  • Elevação do nível da cultura empresarial;  • Produzir alternativas e desenvolvimento;  • Redução de custos e obtenção de melhores resultados.</vt:lpstr>
      <vt:lpstr>  Objetivos básicos dos CCQ’s     De interesse da sociedade  •· Defesa do consumidor;  •· Melhor qualidade de produtos e serviços;  •· Crescimento da empresa;  •· Aumento do número de empregados.     De interesse da nação •· Competitividade; •· Nacionalização; •· Qualidade para exportação; • Reputação e prestígio da indústria nacional; •· Adequação do mercado; •· Segurança para todos.</vt:lpstr>
      <vt:lpstr>  Objetivos específicos dos CCQ’s     A nível de empresa  •· Tecnologia própria;   •· Qualidade padrão – continuidade;   •· Redução de desperdício;  •· Maior produtividade e competitividade;  •· Inovação e otimização de recursos;   •· Desenvolvimento;  •· Planejamento estratégico.      A nível do homem  •· Participação de todos.</vt:lpstr>
      <vt:lpstr>  Funcionamento dos CCQ’s  1. Participação voluntária: após treinamento básico  2. Tamanho dos grupos: número ideal de participantes de 5 a 10  3. Periodicidade das reuniões: semanal, quinzenal ou mensal  4. Composição da estrutura formal: Conselho, Coordenador Geral, Coordenadores de Área, GTA, GTF, Líderes, Secretários e Membros  5. Tipos de grupos: homogêneos ou heterogêneos  6. Treinamento: · Formação do Coordenador; ·Treinamento básico de dez horas para todos os participantes e não participantes · Treinamento de formação de liderança para os líderes dos grupos · Seminário de capacitação para a Alta Administração, Média Gerência e     Supervisão e Supervisão Direta (com reciclagens periódicas)  </vt:lpstr>
      <vt:lpstr>   Funcionamento dos CCQ’s  7. Cronograma de reuniões: · Previamente estabelecido e adequado às condições do grupo · As reuniões poderão ser durante o horário de expediente ou fora (com        pagamento das horas extras) · Duração das reuniões: no máximo uma hora e meia  8. Local apropriado para as reuniões  9. Convidados para reuniões: estabelecido com antecedência e com consentimento do grupo  10. Atas das reuniões e relatórios dos eventos realizados pelos         CCQ’s  11. Estilos de reuniões: participativas (deve prevalecer o          consenso)  12. Plano de reconhecimento</vt:lpstr>
      <vt:lpstr>   Plano de Reconhecimento  Em geral, deve haver uma preocupação com os resultados e não deve ser deixado de lado o reconhecimento. Todas as pessoas têm a natural necessidade de serem reconhecidas, prestigiadas e aceitas pelo que fazem e pelos resultados que conseguem atingir. Esta alimentação positiva funciona como elemento motivador e estimulador de novos esforços e como aperfeiçoamento daqueles já desenvolvidos.  Podem ser citados alguns exemplos importantes de reconhecimento:    · Implantação das sugestões aprovadas;    · Divulgação dos trabalhos realizados pelos CCQ’s;    · Proporcionar treinamentos, encontros e congressos;    · Programas de lazer como passeios, etc;    · Visitas técnicas;    · Sorteio de prêmios;    · Reuniões de congraçamento; · Apresentação em público como exposições, encontros, congressos, feiras (para funcionários, familiares, outras empresas e escolas); · Entrega de lembrança alusiva às apresentações como troféus, distintivos, certificados, objetos, etc; · Concursos internos: logotipo para empresa, logotipo dos grupos, frases, etc; · Informativos: jornais, murais, boletins, etc.</vt:lpstr>
      <vt:lpstr>Áreas de atuação dos Grupos de CCQ  • Problemas sobre a qualidade de produtos e serviços;  • Idéias para um aumento na produtividade;  • Racionalização e melhoria de métodos de trabalho;   • Diminuição nos custos industriais e administrativos;  • Idéias sobre melhoria no canal de comunicação dentro da empresa;  • Trabalhos sobre desburocratização;  • Propostas de melhoria no ambiente de trabalho;  • Racionalização de um modo geral;   • Aperfeiçoamento quanto à segurança;  • Integração dos funcionários;   • Desenvolvimento de novos métodos.     </vt:lpstr>
      <vt:lpstr>Facilitadores e Inibidores do CCQ:  Facilitadores: · Comprometimento da Alta Administração para com a filosofia dos CCQ’s e firme propósito de implementar este movimento; · Preparar a empresa como um todo para conviver com os CCQ’s; · Estilo gerencial democrático/participativo; · Políticas bem-definidas e consistentes; · Planos de benefícios; · Possibilidades de progresso na organização; · Respeito à Legislação Trabalhista e ao homem; · Ter condições de implementar e manter; · Competência técnica dos gerentes; · Habilidade de relacionamento dos supervisores com os seus subordinados; · Programa de desenvolvimento dos funcionários para melhoria de habilidade técnica e de relacionamento; · Bom clima organizacional; · Consciência para a Qualidade.  Inibidores: · Resistência às mudanças; · Falta de apoio e envolvimento da alta administração e chefias intermediárias; · Administração autoritária, burocrática e centralizadora; · Imediatismo e obsessão por resultados; · Inexistência de políticas e padrões de procedimentos.</vt:lpstr>
      <vt:lpstr>Um Círculo de Controle da Qualidade é um grupo para a obtenção de resultados que satisfaçam suas necessidades individuais, grupais e profissionais. Não tem sentido a palavra participação pela participação, sem metas claramente definidas, sem resultados palpáveis, observáveis e, se possível, mensuráveis. Outro aspecto básico é a compatibilidade dos resultados com os objetivos, é fundamental que as empresas que participam do movimento de CCQ definam com clareza os objetivos que pretendem atingir com os Círculos. Os objetivos precisam ser negociados e devem decorrer de um critérios: os levantamentos das necessidades da organização e das pessoas. Em muitas situações, nem as empresas nem as pessoas precisam do movimento de CCQ ou não estão preparadas para recebê-lo. Implantá-lo em tais circunstâncias seria desastroso e levaria o movimento ao descrédito. Sem dúvida alguma, o grande objetivo de uma empresa ao aderir ao movimento de CCQ nada mais é do que a maximização de sua efetividade empresarial. Quanto aos objetivos grupais, os resultados referem-se ao crescimento dos circulistas como integrantes de uma equipe. Esta dimensão leva o participante a compreender que o grupo é muito mais capaz e tem mais condições de conseguir resultados do que as pessoas isoladamente. A facilidade com que passam a analisar em profundidade suas situações de trabalho e a buscar as orientações e experiências dos demais companheiros. As decisões são tomadas por consenso e há um comprometimento geral com os resultados obtidos. Muitas organizações estão desenvolvendo com seriedade e consciência esses movimentos participativos/motivacionais, obtendo assim ótimos resultados, principalmente com os CCQ’s. outras, impulsionadas pelo modismo e imediatismo não obtiveram êxito Neste contexto todo, ficou bem claro que, sem a utilização do talento de todos os funcionários, fica muito difícil para as organizações fazer (melhorar) a qualidade de seus produtos e serviços. Hoje, qualidade é questão de sobrevivência.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Professor</dc:creator>
  <cp:lastModifiedBy>Professor</cp:lastModifiedBy>
  <cp:revision>4</cp:revision>
  <dcterms:created xsi:type="dcterms:W3CDTF">2017-03-30T19:35:13Z</dcterms:created>
  <dcterms:modified xsi:type="dcterms:W3CDTF">2017-03-30T19:59:20Z</dcterms:modified>
</cp:coreProperties>
</file>