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76B9-27E4-4DCF-BECB-C6551C172A4E}" type="datetimeFigureOut">
              <a:rPr lang="pt-BR" smtClean="0"/>
              <a:t>28/11/2013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D221-76B0-49BC-8203-387DE64D21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886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76B9-27E4-4DCF-BECB-C6551C172A4E}" type="datetimeFigureOut">
              <a:rPr lang="pt-BR" smtClean="0"/>
              <a:t>28/11/2013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D221-76B0-49BC-8203-387DE64D21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90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76B9-27E4-4DCF-BECB-C6551C172A4E}" type="datetimeFigureOut">
              <a:rPr lang="pt-BR" smtClean="0"/>
              <a:t>28/11/2013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D221-76B0-49BC-8203-387DE64D21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01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76B9-27E4-4DCF-BECB-C6551C172A4E}" type="datetimeFigureOut">
              <a:rPr lang="pt-BR" smtClean="0"/>
              <a:t>28/11/2013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D221-76B0-49BC-8203-387DE64D21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71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76B9-27E4-4DCF-BECB-C6551C172A4E}" type="datetimeFigureOut">
              <a:rPr lang="pt-BR" smtClean="0"/>
              <a:t>28/11/2013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D221-76B0-49BC-8203-387DE64D21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678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76B9-27E4-4DCF-BECB-C6551C172A4E}" type="datetimeFigureOut">
              <a:rPr lang="pt-BR" smtClean="0"/>
              <a:t>28/11/2013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D221-76B0-49BC-8203-387DE64D21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7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76B9-27E4-4DCF-BECB-C6551C172A4E}" type="datetimeFigureOut">
              <a:rPr lang="pt-BR" smtClean="0"/>
              <a:t>28/11/2013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D221-76B0-49BC-8203-387DE64D21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69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76B9-27E4-4DCF-BECB-C6551C172A4E}" type="datetimeFigureOut">
              <a:rPr lang="pt-BR" smtClean="0"/>
              <a:t>28/11/2013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D221-76B0-49BC-8203-387DE64D21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53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76B9-27E4-4DCF-BECB-C6551C172A4E}" type="datetimeFigureOut">
              <a:rPr lang="pt-BR" smtClean="0"/>
              <a:t>28/11/2013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D221-76B0-49BC-8203-387DE64D21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48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76B9-27E4-4DCF-BECB-C6551C172A4E}" type="datetimeFigureOut">
              <a:rPr lang="pt-BR" smtClean="0"/>
              <a:t>28/11/2013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D221-76B0-49BC-8203-387DE64D21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648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76B9-27E4-4DCF-BECB-C6551C172A4E}" type="datetimeFigureOut">
              <a:rPr lang="pt-BR" smtClean="0"/>
              <a:t>28/11/2013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D221-76B0-49BC-8203-387DE64D21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A76B9-27E4-4DCF-BECB-C6551C172A4E}" type="datetimeFigureOut">
              <a:rPr lang="pt-BR" smtClean="0"/>
              <a:t>28/11/2013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3D221-76B0-49BC-8203-387DE64D21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929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99392"/>
            <a:ext cx="9144000" cy="648072"/>
          </a:xfrm>
        </p:spPr>
        <p:txBody>
          <a:bodyPr>
            <a:normAutofit/>
          </a:bodyPr>
          <a:lstStyle/>
          <a:p>
            <a:r>
              <a:rPr lang="pt-BR" sz="3200" dirty="0" smtClean="0"/>
              <a:t>Definições do Conceito de Qualidade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20688"/>
            <a:ext cx="9144000" cy="623731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pt-BR" sz="2000" b="1" dirty="0">
                <a:solidFill>
                  <a:srgbClr val="7626EC"/>
                </a:solidFill>
              </a:rPr>
              <a:t>“A qualidade consiste nas características dos produtos que vão ao encontro das necessidades dos clientes, e dessa forma proporcionam satisfação em relação ao produto. A qualidade é a ausência de falhas</a:t>
            </a:r>
            <a:r>
              <a:rPr lang="pt-BR" sz="1800" b="1" dirty="0">
                <a:solidFill>
                  <a:srgbClr val="7626EC"/>
                </a:solidFill>
              </a:rPr>
              <a:t>.” </a:t>
            </a:r>
            <a:r>
              <a:rPr lang="pt-BR" sz="1600" dirty="0" smtClean="0">
                <a:solidFill>
                  <a:srgbClr val="7626EC"/>
                </a:solidFill>
              </a:rPr>
              <a:t>(</a:t>
            </a:r>
            <a:r>
              <a:rPr lang="pt-BR" sz="1600" b="1" dirty="0">
                <a:solidFill>
                  <a:srgbClr val="FF0000"/>
                </a:solidFill>
              </a:rPr>
              <a:t>JURAN</a:t>
            </a:r>
            <a:r>
              <a:rPr lang="pt-BR" sz="1600" dirty="0">
                <a:solidFill>
                  <a:srgbClr val="7626EC"/>
                </a:solidFill>
              </a:rPr>
              <a:t> apud MORETTI, 2003, p. 14)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pt-BR" sz="2000" b="1" dirty="0">
                <a:solidFill>
                  <a:srgbClr val="7626EC"/>
                </a:solidFill>
              </a:rPr>
              <a:t>“Qualidade é desenvolver, projetar, produzir e comercializar um produto que seja sempre mais econômico, mais útil, e que satisfaça o consumidor.” </a:t>
            </a:r>
            <a:r>
              <a:rPr lang="pt-BR" sz="2000" b="1" dirty="0" smtClean="0">
                <a:solidFill>
                  <a:srgbClr val="7626EC"/>
                </a:solidFill>
              </a:rPr>
              <a:t>			</a:t>
            </a:r>
            <a:r>
              <a:rPr lang="pt-BR" sz="1600" dirty="0" smtClean="0">
                <a:solidFill>
                  <a:srgbClr val="7626EC"/>
                </a:solidFill>
              </a:rPr>
              <a:t>(</a:t>
            </a:r>
            <a:r>
              <a:rPr lang="pt-BR" sz="1600" b="1" dirty="0">
                <a:solidFill>
                  <a:srgbClr val="FF0000"/>
                </a:solidFill>
              </a:rPr>
              <a:t>ISHIKAW</a:t>
            </a:r>
            <a:r>
              <a:rPr lang="pt-BR" sz="1600" dirty="0">
                <a:solidFill>
                  <a:srgbClr val="7626EC"/>
                </a:solidFill>
              </a:rPr>
              <a:t>A apud MORETTI, 2003, p. 15)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pt-BR" sz="2000" b="1" dirty="0">
                <a:solidFill>
                  <a:srgbClr val="7626EC"/>
                </a:solidFill>
              </a:rPr>
              <a:t>“Qualidade é a correção dos problemas e de suas causas ao longo de toda serie de fatores relacionados com marketing, projetos, engenharia, produção e manutenção, que exercem influência sobre a satisfação do usuário.” </a:t>
            </a:r>
            <a:r>
              <a:rPr lang="pt-BR" sz="2000" b="1" dirty="0" smtClean="0">
                <a:solidFill>
                  <a:srgbClr val="7626EC"/>
                </a:solidFill>
              </a:rPr>
              <a:t>		</a:t>
            </a:r>
            <a:r>
              <a:rPr lang="pt-BR" sz="2000" b="1" dirty="0">
                <a:solidFill>
                  <a:srgbClr val="7626EC"/>
                </a:solidFill>
              </a:rPr>
              <a:t>	</a:t>
            </a:r>
            <a:r>
              <a:rPr lang="pt-BR" sz="1600" dirty="0" smtClean="0">
                <a:solidFill>
                  <a:srgbClr val="7626EC"/>
                </a:solidFill>
              </a:rPr>
              <a:t>(</a:t>
            </a:r>
            <a:r>
              <a:rPr lang="pt-BR" sz="1600" b="1" dirty="0">
                <a:solidFill>
                  <a:srgbClr val="FF0000"/>
                </a:solidFill>
              </a:rPr>
              <a:t>FEIGENBAUM</a:t>
            </a:r>
            <a:r>
              <a:rPr lang="pt-BR" sz="1600" dirty="0">
                <a:solidFill>
                  <a:srgbClr val="7626EC"/>
                </a:solidFill>
              </a:rPr>
              <a:t> apud MORETTI, 2003, p. 15)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pt-BR" sz="2000" b="1" dirty="0">
                <a:solidFill>
                  <a:srgbClr val="7626EC"/>
                </a:solidFill>
              </a:rPr>
              <a:t>“Qualidade é a redução da variabilidade. É o caminho para a prosperidade, por meio do aumento da produtividade, da redução de custos, da conquista de 	mercados e da expansão do emprego” </a:t>
            </a:r>
            <a:r>
              <a:rPr lang="pt-BR" sz="2000" b="1" dirty="0" smtClean="0">
                <a:solidFill>
                  <a:srgbClr val="7626EC"/>
                </a:solidFill>
              </a:rPr>
              <a:t>				</a:t>
            </a:r>
            <a:r>
              <a:rPr lang="pt-BR" sz="1800" dirty="0" smtClean="0">
                <a:solidFill>
                  <a:srgbClr val="7626EC"/>
                </a:solidFill>
              </a:rPr>
              <a:t>(</a:t>
            </a:r>
            <a:r>
              <a:rPr lang="pt-BR" sz="1800" b="1" dirty="0">
                <a:solidFill>
                  <a:srgbClr val="FF0000"/>
                </a:solidFill>
              </a:rPr>
              <a:t>DEMING</a:t>
            </a:r>
            <a:r>
              <a:rPr lang="pt-BR" sz="1800" dirty="0">
                <a:solidFill>
                  <a:srgbClr val="7626EC"/>
                </a:solidFill>
              </a:rPr>
              <a:t> apud MORETTI, 2003, p. 15)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pt-BR" sz="2000" b="1" dirty="0">
                <a:solidFill>
                  <a:srgbClr val="7626EC"/>
                </a:solidFill>
              </a:rPr>
              <a:t>“Qualidade é a conformidade do produto às suas especificações” </a:t>
            </a:r>
            <a:r>
              <a:rPr lang="pt-BR" sz="2000" b="1" dirty="0" smtClean="0">
                <a:solidFill>
                  <a:srgbClr val="7626EC"/>
                </a:solidFill>
              </a:rPr>
              <a:t>			</a:t>
            </a:r>
            <a:r>
              <a:rPr lang="pt-BR" sz="1600" dirty="0" smtClean="0">
                <a:solidFill>
                  <a:srgbClr val="7626EC"/>
                </a:solidFill>
              </a:rPr>
              <a:t>(</a:t>
            </a:r>
            <a:r>
              <a:rPr lang="pt-BR" sz="1600" b="1" dirty="0">
                <a:solidFill>
                  <a:srgbClr val="FF0000"/>
                </a:solidFill>
              </a:rPr>
              <a:t>CROSBY</a:t>
            </a:r>
            <a:r>
              <a:rPr lang="pt-BR" sz="1600" dirty="0">
                <a:solidFill>
                  <a:srgbClr val="7626EC"/>
                </a:solidFill>
              </a:rPr>
              <a:t> apud MORETTI, 2003, p. 15</a:t>
            </a:r>
            <a:r>
              <a:rPr lang="pt-BR" sz="1600" dirty="0" smtClean="0">
                <a:solidFill>
                  <a:srgbClr val="7626EC"/>
                </a:solidFill>
              </a:rPr>
              <a:t>)</a:t>
            </a:r>
            <a:endParaRPr lang="pt-BR" sz="2000" b="1" dirty="0">
              <a:solidFill>
                <a:srgbClr val="7626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4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832445"/>
            <a:ext cx="8324850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5496" y="6444044"/>
            <a:ext cx="8324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Fonte</a:t>
            </a:r>
            <a:r>
              <a:rPr lang="pt-BR" b="1" dirty="0"/>
              <a:t>: JURAN (1999, p. 16).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9746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Etapas </a:t>
            </a:r>
            <a:r>
              <a:rPr lang="pt-BR" sz="2800" b="1" dirty="0"/>
              <a:t>dos três processos de gerenciamento da </a:t>
            </a:r>
            <a:r>
              <a:rPr lang="pt-BR" sz="2800" b="1" dirty="0" smtClean="0"/>
              <a:t>qualidade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60329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7626EC"/>
                </a:solidFill>
              </a:rPr>
              <a:t>REFERÊNCIAS</a:t>
            </a:r>
            <a:endParaRPr lang="pt-BR" dirty="0">
              <a:solidFill>
                <a:srgbClr val="7626EC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161" y="1196752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NONAKA, </a:t>
            </a:r>
            <a:r>
              <a:rPr lang="en-US" sz="2400" dirty="0" err="1">
                <a:solidFill>
                  <a:srgbClr val="C00000"/>
                </a:solidFill>
              </a:rPr>
              <a:t>Ikujiro</a:t>
            </a:r>
            <a:r>
              <a:rPr lang="en-US" sz="2400" dirty="0">
                <a:solidFill>
                  <a:srgbClr val="C00000"/>
                </a:solidFill>
              </a:rPr>
              <a:t> e TAKEUCHI, </a:t>
            </a:r>
            <a:r>
              <a:rPr lang="en-US" sz="2400" dirty="0" err="1">
                <a:solidFill>
                  <a:srgbClr val="C00000"/>
                </a:solidFill>
              </a:rPr>
              <a:t>Hirotaka</a:t>
            </a:r>
            <a:r>
              <a:rPr lang="en-US" sz="2400" dirty="0">
                <a:solidFill>
                  <a:srgbClr val="C00000"/>
                </a:solidFill>
              </a:rPr>
              <a:t>. </a:t>
            </a:r>
            <a:r>
              <a:rPr lang="pt-BR" sz="2400" b="1" dirty="0"/>
              <a:t>Gestão do Conhecimento</a:t>
            </a:r>
            <a:r>
              <a:rPr lang="pt-BR" sz="2400" dirty="0"/>
              <a:t>. </a:t>
            </a:r>
            <a:r>
              <a:rPr lang="pt-BR" sz="2400" dirty="0" smtClean="0"/>
              <a:t>Porto </a:t>
            </a:r>
            <a:r>
              <a:rPr lang="pt-BR" sz="2400" dirty="0"/>
              <a:t>Alegre Artmed Editora, </a:t>
            </a:r>
            <a:r>
              <a:rPr lang="pt-BR" sz="2400" dirty="0" smtClean="0"/>
              <a:t>2004</a:t>
            </a:r>
          </a:p>
          <a:p>
            <a:r>
              <a:rPr lang="pt-BR" sz="2400" dirty="0" smtClean="0">
                <a:solidFill>
                  <a:srgbClr val="C00000"/>
                </a:solidFill>
              </a:rPr>
              <a:t>SBALCHEIRO</a:t>
            </a:r>
            <a:r>
              <a:rPr lang="pt-BR" sz="2400" dirty="0">
                <a:solidFill>
                  <a:srgbClr val="C00000"/>
                </a:solidFill>
              </a:rPr>
              <a:t>, </a:t>
            </a:r>
            <a:r>
              <a:rPr lang="pt-BR" sz="2400" dirty="0" err="1">
                <a:solidFill>
                  <a:srgbClr val="C00000"/>
                </a:solidFill>
              </a:rPr>
              <a:t>Cheila</a:t>
            </a:r>
            <a:r>
              <a:rPr lang="pt-BR" sz="2400" dirty="0">
                <a:solidFill>
                  <a:srgbClr val="C00000"/>
                </a:solidFill>
              </a:rPr>
              <a:t> Cristina</a:t>
            </a:r>
            <a:r>
              <a:rPr lang="pt-BR" sz="2400" dirty="0"/>
              <a:t>. </a:t>
            </a:r>
            <a:r>
              <a:rPr lang="pt-BR" sz="2400" b="1" dirty="0"/>
              <a:t>Normas de elaboração de Procedimentos Operacionais Padrão (</a:t>
            </a:r>
            <a:r>
              <a:rPr lang="pt-BR" sz="2400" b="1" dirty="0" err="1"/>
              <a:t>POPs</a:t>
            </a:r>
            <a:r>
              <a:rPr lang="pt-BR" sz="2400" b="1" dirty="0"/>
              <a:t>) para o Laboratório de Biologia Molecular da Embrapa </a:t>
            </a:r>
            <a:r>
              <a:rPr lang="pt-BR" sz="2400" dirty="0"/>
              <a:t>Amazônia Ocidental – Manaus: Embrapa Amazônia Ocidental, </a:t>
            </a:r>
            <a:r>
              <a:rPr lang="pt-BR" sz="2400" dirty="0" smtClean="0"/>
              <a:t>2011</a:t>
            </a:r>
          </a:p>
          <a:p>
            <a:r>
              <a:rPr lang="pt-BR" sz="2400" dirty="0" smtClean="0">
                <a:solidFill>
                  <a:srgbClr val="C00000"/>
                </a:solidFill>
              </a:rPr>
              <a:t>LOUSANA</a:t>
            </a:r>
            <a:r>
              <a:rPr lang="pt-BR" sz="2400" dirty="0">
                <a:solidFill>
                  <a:srgbClr val="C00000"/>
                </a:solidFill>
              </a:rPr>
              <a:t>, G. </a:t>
            </a:r>
            <a:r>
              <a:rPr lang="pt-BR" sz="2400" b="1" dirty="0"/>
              <a:t>Boas práticas clínicas nos centros de pesquisa</a:t>
            </a:r>
            <a:r>
              <a:rPr lang="pt-BR" sz="2400" dirty="0"/>
              <a:t>. Rio de Janeiro: </a:t>
            </a:r>
            <a:r>
              <a:rPr lang="pt-BR" sz="2400" dirty="0" err="1"/>
              <a:t>Revinter</a:t>
            </a:r>
            <a:r>
              <a:rPr lang="pt-BR" sz="2400" dirty="0"/>
              <a:t>; </a:t>
            </a:r>
            <a:r>
              <a:rPr lang="pt-BR" sz="2400" dirty="0" smtClean="0"/>
              <a:t>2005</a:t>
            </a:r>
          </a:p>
          <a:p>
            <a:r>
              <a:rPr lang="pt-BR" sz="2400" dirty="0"/>
              <a:t>KAPLAN, Robert S, NORTON, David P. </a:t>
            </a:r>
            <a:r>
              <a:rPr lang="pt-BR" sz="2400" b="1" dirty="0"/>
              <a:t>A Estratégia em Ação</a:t>
            </a:r>
            <a:r>
              <a:rPr lang="pt-BR" sz="2400" dirty="0"/>
              <a:t>. Rio de Janeiro</a:t>
            </a:r>
            <a:r>
              <a:rPr lang="pt-BR" sz="2400" dirty="0" smtClean="0"/>
              <a:t>: Campus</a:t>
            </a:r>
            <a:r>
              <a:rPr lang="pt-BR" sz="2400" dirty="0"/>
              <a:t>, 1997.</a:t>
            </a:r>
          </a:p>
          <a:p>
            <a:r>
              <a:rPr lang="pt-BR" sz="2400" dirty="0"/>
              <a:t>LAKATOS, Eva, M e MARCONI, Mariana A. </a:t>
            </a:r>
            <a:r>
              <a:rPr lang="pt-BR" sz="2400" b="1" dirty="0"/>
              <a:t>Técnicas de Pesquisa</a:t>
            </a:r>
            <a:r>
              <a:rPr lang="pt-BR" sz="2400" dirty="0"/>
              <a:t>. São</a:t>
            </a:r>
          </a:p>
          <a:p>
            <a:r>
              <a:rPr lang="pt-BR" sz="2400" dirty="0"/>
              <a:t>Paulo: Atlas, 6° Ed, 2006</a:t>
            </a:r>
            <a:r>
              <a:rPr lang="pt-BR" sz="2400" dirty="0" smtClean="0"/>
              <a:t>.</a:t>
            </a:r>
          </a:p>
          <a:p>
            <a:r>
              <a:rPr lang="pt-BR" sz="2400" dirty="0"/>
              <a:t>GARVIN, David A. </a:t>
            </a:r>
            <a:r>
              <a:rPr lang="pt-BR" sz="2400" b="1" dirty="0"/>
              <a:t>Gerenciando a qualidade</a:t>
            </a:r>
            <a:r>
              <a:rPr lang="pt-BR" sz="2400" dirty="0"/>
              <a:t>: a visão estratégica e</a:t>
            </a:r>
          </a:p>
          <a:p>
            <a:r>
              <a:rPr lang="pt-BR" sz="2400" dirty="0"/>
              <a:t>competitiva. Rio de Janeiro: </a:t>
            </a:r>
            <a:r>
              <a:rPr lang="pt-BR" sz="2400" dirty="0" err="1"/>
              <a:t>Qualitymark</a:t>
            </a:r>
            <a:r>
              <a:rPr lang="pt-BR" sz="2400" dirty="0"/>
              <a:t>, 2002. </a:t>
            </a:r>
          </a:p>
          <a:p>
            <a:r>
              <a:rPr lang="pt-BR" sz="2400" dirty="0" err="1"/>
              <a:t>Osny</a:t>
            </a:r>
            <a:r>
              <a:rPr lang="pt-BR" sz="2400" dirty="0"/>
              <a:t> Augusto Junior. </a:t>
            </a:r>
            <a:r>
              <a:rPr lang="pt-BR" sz="2400" b="1" dirty="0"/>
              <a:t>Visão estratégica da qualidade</a:t>
            </a:r>
            <a:r>
              <a:rPr lang="pt-BR" sz="2400" dirty="0"/>
              <a:t>. Curitiba: 2009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1381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7626EC"/>
                </a:solidFill>
              </a:rPr>
              <a:t>REFERÊNCIAS</a:t>
            </a:r>
            <a:endParaRPr lang="pt-BR" dirty="0">
              <a:solidFill>
                <a:srgbClr val="7626EC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1358766"/>
            <a:ext cx="864096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WEIL</a:t>
            </a:r>
            <a:r>
              <a:rPr lang="pt-BR" sz="2400" dirty="0"/>
              <a:t>, Machline</a:t>
            </a:r>
            <a:r>
              <a:rPr lang="pt-BR" sz="2400" b="1" dirty="0"/>
              <a:t>. Manual de Administração da Produção</a:t>
            </a:r>
            <a:r>
              <a:rPr lang="pt-BR" sz="2400" dirty="0"/>
              <a:t>, Vol. I. 9 </a:t>
            </a:r>
            <a:r>
              <a:rPr lang="pt-BR" sz="2400" dirty="0" err="1"/>
              <a:t>ED.Rio</a:t>
            </a:r>
            <a:r>
              <a:rPr lang="pt-BR" sz="2400" dirty="0"/>
              <a:t> </a:t>
            </a:r>
            <a:r>
              <a:rPr lang="pt-BR" sz="2400" dirty="0" smtClean="0"/>
              <a:t>de Janeiro</a:t>
            </a:r>
            <a:r>
              <a:rPr lang="pt-BR" sz="2400" dirty="0"/>
              <a:t>: Fundação Getúlio Vargas, 1990.</a:t>
            </a:r>
          </a:p>
          <a:p>
            <a:r>
              <a:rPr lang="pt-BR" sz="2400" dirty="0"/>
              <a:t>SLACK, Nigel. CHAMBERS, Stuart. </a:t>
            </a:r>
            <a:r>
              <a:rPr lang="pt-BR" sz="2400" b="1" dirty="0"/>
              <a:t>Administração da Produção</a:t>
            </a:r>
            <a:r>
              <a:rPr lang="pt-BR" sz="2400" dirty="0"/>
              <a:t>. </a:t>
            </a:r>
            <a:r>
              <a:rPr lang="pt-BR" sz="2400" dirty="0" smtClean="0"/>
              <a:t>Edição Compacta</a:t>
            </a:r>
            <a:r>
              <a:rPr lang="pt-BR" sz="2400" dirty="0"/>
              <a:t>. São Paulo: Atlas, 1999.</a:t>
            </a:r>
          </a:p>
          <a:p>
            <a:r>
              <a:rPr lang="pt-BR" sz="2400" dirty="0"/>
              <a:t>JURAN, J.M. </a:t>
            </a:r>
            <a:r>
              <a:rPr lang="pt-BR" sz="2400" b="1" dirty="0"/>
              <a:t>A Qualidade desde o Projeto</a:t>
            </a:r>
            <a:r>
              <a:rPr lang="pt-BR" sz="2400" dirty="0"/>
              <a:t>- Os novos passos para o</a:t>
            </a:r>
          </a:p>
          <a:p>
            <a:r>
              <a:rPr lang="pt-BR" sz="2400" dirty="0"/>
              <a:t>planejamento da qualidade em produtos e serviços. São Paulo: Pioneira,1992.</a:t>
            </a:r>
          </a:p>
          <a:p>
            <a:r>
              <a:rPr lang="pt-BR" sz="2400" b="1" dirty="0"/>
              <a:t>Cadernos Rumo à Excelência: Resultados</a:t>
            </a:r>
            <a:r>
              <a:rPr lang="pt-BR" sz="2400" dirty="0"/>
              <a:t> / Fundação Nacional da Qualidade. </a:t>
            </a:r>
            <a:r>
              <a:rPr lang="pt-BR" sz="2400" dirty="0" smtClean="0"/>
              <a:t>- São </a:t>
            </a:r>
            <a:r>
              <a:rPr lang="pt-BR" sz="2400" dirty="0"/>
              <a:t>Paulo: Fundação Nacional da Qualidade, 2008. – (Série Cadernos Rumo </a:t>
            </a:r>
            <a:r>
              <a:rPr lang="pt-BR" sz="2400" dirty="0" smtClean="0"/>
              <a:t>à Excelência</a:t>
            </a:r>
            <a:r>
              <a:rPr lang="pt-BR" sz="2400" dirty="0"/>
              <a:t>).</a:t>
            </a:r>
          </a:p>
          <a:p>
            <a:r>
              <a:rPr lang="pt-BR" sz="2400" dirty="0"/>
              <a:t>MOURA, Luciano </a:t>
            </a:r>
            <a:r>
              <a:rPr lang="pt-BR" sz="2400" dirty="0" err="1"/>
              <a:t>Raizer</a:t>
            </a:r>
            <a:r>
              <a:rPr lang="pt-BR" sz="2400" dirty="0"/>
              <a:t>. </a:t>
            </a:r>
            <a:r>
              <a:rPr lang="pt-BR" sz="2400" b="1" dirty="0"/>
              <a:t>Modelos de Gestão Aplicados ao Desenvolvimento </a:t>
            </a:r>
            <a:r>
              <a:rPr lang="pt-BR" sz="2400" b="1" dirty="0" smtClean="0"/>
              <a:t>de Fornecedores</a:t>
            </a:r>
            <a:r>
              <a:rPr lang="pt-BR" sz="2400" dirty="0"/>
              <a:t>. Disponível em: </a:t>
            </a:r>
            <a:r>
              <a:rPr lang="pt-BR" sz="2000" dirty="0"/>
              <a:t>&lt;http</a:t>
            </a:r>
            <a:r>
              <a:rPr lang="pt-BR" sz="2000"/>
              <a:t>://</a:t>
            </a:r>
            <a:r>
              <a:rPr lang="pt-BR" sz="2000" smtClean="0"/>
              <a:t>www.prodfor.com.br/index.php?option=com_k2&amp;view=item&amp;id=95:modelos-de-gest%C3%A3o-aplicad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2404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99392"/>
            <a:ext cx="9144000" cy="648072"/>
          </a:xfrm>
        </p:spPr>
        <p:txBody>
          <a:bodyPr>
            <a:normAutofit/>
          </a:bodyPr>
          <a:lstStyle/>
          <a:p>
            <a:r>
              <a:rPr lang="pt-BR" sz="3200" dirty="0" smtClean="0"/>
              <a:t>Definições do Conceito de TQC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76064"/>
            <a:ext cx="9144000" cy="628193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pt-BR" sz="2000" b="1" dirty="0" smtClean="0">
                <a:solidFill>
                  <a:srgbClr val="7626EC"/>
                </a:solidFill>
              </a:rPr>
              <a:t>“</a:t>
            </a:r>
            <a:r>
              <a:rPr lang="pt-BR" sz="2000" b="1" dirty="0">
                <a:solidFill>
                  <a:srgbClr val="7626EC"/>
                </a:solidFill>
              </a:rPr>
              <a:t>TQC é uma atividade de gerenciamento científico, realizada com a participação de todos, centrada na qualidade e tem por finalidade assegurar a satisfação dos clientes.” </a:t>
            </a:r>
            <a:r>
              <a:rPr lang="pt-BR" sz="1600" b="1" dirty="0">
                <a:solidFill>
                  <a:srgbClr val="FF0000"/>
                </a:solidFill>
              </a:rPr>
              <a:t>(UMEDA, 1996, p. 7). </a:t>
            </a:r>
          </a:p>
          <a:p>
            <a:pPr marL="354013" algn="l"/>
            <a:r>
              <a:rPr lang="pt-BR" sz="2000" b="1" dirty="0" smtClean="0">
                <a:solidFill>
                  <a:schemeClr val="tx1"/>
                </a:solidFill>
              </a:rPr>
              <a:t>a</a:t>
            </a:r>
            <a:r>
              <a:rPr lang="pt-BR" sz="2000" b="1" dirty="0">
                <a:solidFill>
                  <a:schemeClr val="tx1"/>
                </a:solidFill>
              </a:rPr>
              <a:t>. </a:t>
            </a:r>
            <a:r>
              <a:rPr lang="pt-BR" sz="2000" b="1" dirty="0">
                <a:solidFill>
                  <a:srgbClr val="7626EC"/>
                </a:solidFill>
              </a:rPr>
              <a:t>“</a:t>
            </a:r>
            <a:r>
              <a:rPr lang="pt-BR" sz="2000" b="1" dirty="0" smtClean="0">
                <a:solidFill>
                  <a:srgbClr val="7626EC"/>
                </a:solidFill>
              </a:rPr>
              <a:t>É </a:t>
            </a:r>
            <a:r>
              <a:rPr lang="pt-BR" sz="2000" b="1" dirty="0">
                <a:solidFill>
                  <a:srgbClr val="7626EC"/>
                </a:solidFill>
              </a:rPr>
              <a:t>um sistema gerencial que parte do reconhecimento das necessidades das pessoas e estabelece padrões para o atendimento destas necessidades.</a:t>
            </a:r>
          </a:p>
          <a:p>
            <a:pPr marL="354013" algn="l"/>
            <a:r>
              <a:rPr lang="pt-BR" sz="2000" b="1" dirty="0">
                <a:solidFill>
                  <a:schemeClr val="tx1"/>
                </a:solidFill>
              </a:rPr>
              <a:t>b. </a:t>
            </a:r>
            <a:r>
              <a:rPr lang="pt-BR" sz="2000" b="1" dirty="0">
                <a:solidFill>
                  <a:srgbClr val="7626EC"/>
                </a:solidFill>
              </a:rPr>
              <a:t>É um sistema gerencial que visa manter os padrões que atendem às necessidades das pessoas.</a:t>
            </a:r>
          </a:p>
          <a:p>
            <a:pPr marL="354013" algn="l"/>
            <a:r>
              <a:rPr lang="pt-BR" sz="2000" b="1" dirty="0">
                <a:solidFill>
                  <a:schemeClr val="tx1"/>
                </a:solidFill>
              </a:rPr>
              <a:t>c. </a:t>
            </a:r>
            <a:r>
              <a:rPr lang="pt-BR" sz="2000" b="1" dirty="0">
                <a:solidFill>
                  <a:srgbClr val="7626EC"/>
                </a:solidFill>
              </a:rPr>
              <a:t>É um sistema gerencial que visa melhorar (continuamente) os padrões que atendem às necessidades das pessoas, a partir de uma visão estratégica e com abordagem humanista.” </a:t>
            </a:r>
            <a:r>
              <a:rPr lang="pt-BR" sz="1600" b="1" dirty="0">
                <a:solidFill>
                  <a:srgbClr val="FF0000"/>
                </a:solidFill>
              </a:rPr>
              <a:t>(CAMPOS, 1992, p.13)</a:t>
            </a:r>
          </a:p>
          <a:p>
            <a:pPr>
              <a:spcBef>
                <a:spcPts val="600"/>
              </a:spcBef>
            </a:pPr>
            <a:endParaRPr lang="pt-BR" sz="1200" b="1" dirty="0">
              <a:solidFill>
                <a:srgbClr val="7626EC"/>
              </a:solidFill>
            </a:endParaRPr>
          </a:p>
          <a:p>
            <a:pPr>
              <a:spcBef>
                <a:spcPts val="600"/>
              </a:spcBef>
            </a:pPr>
            <a:r>
              <a:rPr lang="pt-BR" sz="2200" b="1" dirty="0" smtClean="0">
                <a:solidFill>
                  <a:schemeClr val="tx1"/>
                </a:solidFill>
              </a:rPr>
              <a:t>O </a:t>
            </a:r>
            <a:r>
              <a:rPr lang="pt-BR" sz="2200" b="1" dirty="0">
                <a:solidFill>
                  <a:schemeClr val="tx1"/>
                </a:solidFill>
              </a:rPr>
              <a:t>Gerenciamento da Qualidade pretende: </a:t>
            </a:r>
            <a:endParaRPr lang="pt-BR" sz="2200" b="1" dirty="0" smtClean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rgbClr val="7626EC"/>
                </a:solidFill>
              </a:rPr>
              <a:t>estabelecer </a:t>
            </a:r>
            <a:r>
              <a:rPr lang="pt-BR" sz="2200" b="1" dirty="0">
                <a:solidFill>
                  <a:srgbClr val="7626EC"/>
                </a:solidFill>
              </a:rPr>
              <a:t>padrões de acordo com as necessidades dos clientes; </a:t>
            </a:r>
            <a:endParaRPr lang="pt-BR" sz="2200" b="1" dirty="0" smtClean="0">
              <a:solidFill>
                <a:srgbClr val="7626EC"/>
              </a:solidFill>
            </a:endParaRP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rgbClr val="7626EC"/>
                </a:solidFill>
              </a:rPr>
              <a:t>manutenção </a:t>
            </a:r>
            <a:r>
              <a:rPr lang="pt-BR" sz="2200" b="1" dirty="0">
                <a:solidFill>
                  <a:srgbClr val="7626EC"/>
                </a:solidFill>
              </a:rPr>
              <a:t>desses padrões; </a:t>
            </a:r>
            <a:endParaRPr lang="pt-BR" sz="2200" b="1" dirty="0" smtClean="0">
              <a:solidFill>
                <a:srgbClr val="7626EC"/>
              </a:solidFill>
            </a:endParaRP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rgbClr val="7626EC"/>
                </a:solidFill>
              </a:rPr>
              <a:t>e </a:t>
            </a:r>
            <a:r>
              <a:rPr lang="pt-BR" sz="2200" b="1" dirty="0">
                <a:solidFill>
                  <a:srgbClr val="7626EC"/>
                </a:solidFill>
              </a:rPr>
              <a:t>melhorar continuamente os padrões de qualidade. </a:t>
            </a:r>
            <a:endParaRPr lang="pt-BR" sz="2200" b="1" dirty="0" smtClean="0">
              <a:solidFill>
                <a:srgbClr val="7626EC"/>
              </a:solidFill>
            </a:endParaRPr>
          </a:p>
          <a:p>
            <a:pPr>
              <a:spcBef>
                <a:spcPts val="600"/>
              </a:spcBef>
            </a:pPr>
            <a:r>
              <a:rPr lang="pt-BR" sz="2200" b="1" dirty="0" smtClean="0">
                <a:solidFill>
                  <a:srgbClr val="7626EC"/>
                </a:solidFill>
              </a:rPr>
              <a:t>Para </a:t>
            </a:r>
            <a:r>
              <a:rPr lang="pt-BR" sz="2200" b="1" dirty="0">
                <a:solidFill>
                  <a:srgbClr val="7626EC"/>
                </a:solidFill>
              </a:rPr>
              <a:t>tanto, utiliza o método gerencial chamado </a:t>
            </a:r>
            <a:r>
              <a:rPr lang="pt-BR" sz="2200" b="1" dirty="0" smtClean="0">
                <a:solidFill>
                  <a:srgbClr val="7626EC"/>
                </a:solidFill>
              </a:rPr>
              <a:t>de</a:t>
            </a:r>
          </a:p>
          <a:p>
            <a:pPr>
              <a:spcBef>
                <a:spcPts val="600"/>
              </a:spcBef>
            </a:pPr>
            <a:r>
              <a:rPr lang="pt-BR" sz="2200" b="1" dirty="0" smtClean="0">
                <a:solidFill>
                  <a:srgbClr val="7626EC"/>
                </a:solidFill>
              </a:rPr>
              <a:t>Ciclo </a:t>
            </a:r>
            <a:r>
              <a:rPr lang="pt-BR" sz="2200" b="1" dirty="0">
                <a:solidFill>
                  <a:srgbClr val="C00000"/>
                </a:solidFill>
              </a:rPr>
              <a:t>PDCA</a:t>
            </a:r>
            <a:r>
              <a:rPr lang="pt-BR" sz="2200" b="1" dirty="0">
                <a:solidFill>
                  <a:srgbClr val="7626EC"/>
                </a:solidFill>
              </a:rPr>
              <a:t> (</a:t>
            </a:r>
            <a:r>
              <a:rPr lang="pt-BR" sz="2200" b="1" dirty="0" err="1">
                <a:solidFill>
                  <a:srgbClr val="C00000"/>
                </a:solidFill>
              </a:rPr>
              <a:t>Plan</a:t>
            </a:r>
            <a:r>
              <a:rPr lang="pt-BR" sz="2200" b="1" dirty="0">
                <a:solidFill>
                  <a:srgbClr val="C00000"/>
                </a:solidFill>
              </a:rPr>
              <a:t>, Do, </a:t>
            </a:r>
            <a:r>
              <a:rPr lang="pt-BR" sz="2200" b="1" dirty="0" err="1">
                <a:solidFill>
                  <a:srgbClr val="C00000"/>
                </a:solidFill>
              </a:rPr>
              <a:t>Check</a:t>
            </a:r>
            <a:r>
              <a:rPr lang="pt-BR" sz="2200" b="1" dirty="0">
                <a:solidFill>
                  <a:srgbClr val="C00000"/>
                </a:solidFill>
              </a:rPr>
              <a:t>, </a:t>
            </a:r>
            <a:r>
              <a:rPr lang="pt-BR" sz="2200" b="1" dirty="0" err="1">
                <a:solidFill>
                  <a:srgbClr val="C00000"/>
                </a:solidFill>
              </a:rPr>
              <a:t>Action</a:t>
            </a:r>
            <a:r>
              <a:rPr lang="pt-BR" sz="2200" b="1" dirty="0" smtClean="0">
                <a:solidFill>
                  <a:srgbClr val="7626EC"/>
                </a:solidFill>
              </a:rPr>
              <a:t>). </a:t>
            </a:r>
            <a:endParaRPr lang="pt-BR" sz="2200" b="1" dirty="0">
              <a:solidFill>
                <a:srgbClr val="7626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16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99392"/>
            <a:ext cx="9144000" cy="648072"/>
          </a:xfrm>
        </p:spPr>
        <p:txBody>
          <a:bodyPr>
            <a:normAutofit/>
          </a:bodyPr>
          <a:lstStyle/>
          <a:p>
            <a:r>
              <a:rPr lang="pt-BR" sz="3200" dirty="0" smtClean="0"/>
              <a:t>Definições do Conceito de Padronização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solidFill>
                  <a:srgbClr val="7626EC"/>
                </a:solidFill>
              </a:rPr>
              <a:t>“</a:t>
            </a:r>
            <a:r>
              <a:rPr lang="pt-BR" sz="2000" b="1" dirty="0">
                <a:solidFill>
                  <a:srgbClr val="7626EC"/>
                </a:solidFill>
              </a:rPr>
              <a:t>Não existe controle sem padronização</a:t>
            </a:r>
            <a:r>
              <a:rPr lang="pt-BR" sz="1800" b="1" dirty="0">
                <a:solidFill>
                  <a:srgbClr val="7626EC"/>
                </a:solidFill>
              </a:rPr>
              <a:t>.” </a:t>
            </a:r>
            <a:r>
              <a:rPr lang="pt-BR" sz="1800" b="1" dirty="0">
                <a:solidFill>
                  <a:srgbClr val="FF0000"/>
                </a:solidFill>
              </a:rPr>
              <a:t>(JURAN apud CAMPOS, 1992, p. </a:t>
            </a:r>
            <a:r>
              <a:rPr lang="pt-BR" sz="1800" b="1" dirty="0" smtClean="0">
                <a:solidFill>
                  <a:srgbClr val="FF0000"/>
                </a:solidFill>
              </a:rPr>
              <a:t>41)</a:t>
            </a:r>
          </a:p>
          <a:p>
            <a:endParaRPr lang="pt-BR" sz="1400" b="1" dirty="0">
              <a:solidFill>
                <a:srgbClr val="FF0000"/>
              </a:solidFill>
            </a:endParaRPr>
          </a:p>
          <a:p>
            <a:r>
              <a:rPr lang="pt-BR" sz="2000" b="1" dirty="0">
                <a:solidFill>
                  <a:srgbClr val="7626EC"/>
                </a:solidFill>
              </a:rPr>
              <a:t>Disciplina e padronização devem andar sempre juntas. Para </a:t>
            </a:r>
            <a:r>
              <a:rPr lang="pt-BR" sz="1800" b="1" dirty="0">
                <a:solidFill>
                  <a:srgbClr val="FF0000"/>
                </a:solidFill>
              </a:rPr>
              <a:t>Vicente </a:t>
            </a:r>
            <a:r>
              <a:rPr lang="pt-BR" sz="1800" b="1" dirty="0" err="1">
                <a:solidFill>
                  <a:srgbClr val="FF0000"/>
                </a:solidFill>
              </a:rPr>
              <a:t>Falconi</a:t>
            </a:r>
            <a:r>
              <a:rPr lang="pt-BR" sz="1800" b="1" dirty="0">
                <a:solidFill>
                  <a:srgbClr val="FF0000"/>
                </a:solidFill>
              </a:rPr>
              <a:t> (2009)</a:t>
            </a:r>
            <a:r>
              <a:rPr lang="pt-BR" sz="2000" b="1" dirty="0">
                <a:solidFill>
                  <a:srgbClr val="7626EC"/>
                </a:solidFill>
              </a:rPr>
              <a:t>, alcançar melhores práticas é quase impossível para empresas que não sejam completamente padronizadas e com um nível de disciplina operacional razoável.</a:t>
            </a:r>
          </a:p>
          <a:p>
            <a:endParaRPr lang="pt-BR" sz="1400" b="1" dirty="0">
              <a:solidFill>
                <a:srgbClr val="FF0000"/>
              </a:solidFill>
            </a:endParaRPr>
          </a:p>
          <a:p>
            <a:r>
              <a:rPr lang="pt-BR" sz="2000" b="1" dirty="0">
                <a:solidFill>
                  <a:srgbClr val="7626EC"/>
                </a:solidFill>
              </a:rPr>
              <a:t>“Toda meta atingida deve resultar em um ou mais novos Procedimentos Operacionais Padrão e, consequentemente, em treinamento no trabalho de tal forma que o novo conhecimento adquirido pela empresa possa ser efetivamente transformado em resultados estáveis.” </a:t>
            </a:r>
            <a:r>
              <a:rPr lang="pt-BR" sz="1800" b="1" dirty="0">
                <a:solidFill>
                  <a:srgbClr val="FF0000"/>
                </a:solidFill>
              </a:rPr>
              <a:t>(FALCONI, 2009, p. 39</a:t>
            </a:r>
            <a:r>
              <a:rPr lang="pt-BR" sz="1800" b="1" dirty="0" smtClean="0">
                <a:solidFill>
                  <a:srgbClr val="FF0000"/>
                </a:solidFill>
              </a:rPr>
              <a:t>)</a:t>
            </a:r>
          </a:p>
          <a:p>
            <a:endParaRPr lang="pt-BR" sz="1800" b="1" dirty="0">
              <a:solidFill>
                <a:srgbClr val="FF0000"/>
              </a:solidFill>
            </a:endParaRPr>
          </a:p>
          <a:p>
            <a:r>
              <a:rPr lang="pt-BR" sz="2000" b="1" dirty="0">
                <a:solidFill>
                  <a:srgbClr val="7626EC"/>
                </a:solidFill>
              </a:rPr>
              <a:t>“O procedimento operacional é preparado para as pessoas diretamente ligadas à tarefa com o objetivo de atingir de forma eficiente e segura os requisitos da qualidade. (...) Deve conter, da forma mais simples possível, todas as informações necessárias ao bom desempenho da tarefa.” </a:t>
            </a:r>
            <a:r>
              <a:rPr lang="pt-BR" sz="1800" b="1" dirty="0">
                <a:solidFill>
                  <a:srgbClr val="FF0000"/>
                </a:solidFill>
              </a:rPr>
              <a:t>(CAMPOS, 1992, p. 59</a:t>
            </a:r>
            <a:r>
              <a:rPr lang="pt-BR" sz="1800" b="1" dirty="0" smtClean="0">
                <a:solidFill>
                  <a:srgbClr val="FF0000"/>
                </a:solidFill>
              </a:rPr>
              <a:t>)</a:t>
            </a:r>
          </a:p>
          <a:p>
            <a:endParaRPr lang="pt-BR" sz="1800" b="1" dirty="0">
              <a:solidFill>
                <a:srgbClr val="FF0000"/>
              </a:solidFill>
            </a:endParaRPr>
          </a:p>
          <a:p>
            <a:r>
              <a:rPr lang="pt-BR" sz="2000" b="1" dirty="0">
                <a:solidFill>
                  <a:srgbClr val="7626EC"/>
                </a:solidFill>
              </a:rPr>
              <a:t>“Os Procedimentos Operacionais Padrão (...) visam à padronização de métodos por meio de procedimentos descritos em toda a sua amplitude de aplicação, sejam eles técnicos ou organizacionais” </a:t>
            </a:r>
            <a:r>
              <a:rPr lang="pt-BR" sz="1800" b="1" dirty="0">
                <a:solidFill>
                  <a:srgbClr val="FF0000"/>
                </a:solidFill>
              </a:rPr>
              <a:t>(SBALCHEIRO, 2011, p. 5)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2410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99392"/>
            <a:ext cx="9144000" cy="648072"/>
          </a:xfrm>
        </p:spPr>
        <p:txBody>
          <a:bodyPr>
            <a:normAutofit/>
          </a:bodyPr>
          <a:lstStyle/>
          <a:p>
            <a:r>
              <a:rPr lang="pt-BR" sz="3200" dirty="0" smtClean="0"/>
              <a:t>Definições do Conceito de Padronização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solidFill>
                  <a:srgbClr val="7626EC"/>
                </a:solidFill>
              </a:rPr>
              <a:t>“</a:t>
            </a:r>
            <a:r>
              <a:rPr lang="pt-BR" sz="2000" b="1" dirty="0">
                <a:solidFill>
                  <a:srgbClr val="7626EC"/>
                </a:solidFill>
              </a:rPr>
              <a:t>O conhecimento explícito pode ser expresso em palavras, números ou sons, e compartilhado na forma de dados, fórmulas cientificas, recursos visuais, fitas de áudio, especificações de produtos ou manuais. O conhecimento explícito pode ser rapidamente transmitido aos indivíduos, formal e sistematicamente.” </a:t>
            </a:r>
            <a:r>
              <a:rPr lang="pt-BR" sz="1800" b="1" dirty="0">
                <a:solidFill>
                  <a:srgbClr val="FF0000"/>
                </a:solidFill>
              </a:rPr>
              <a:t>(NONAKA e TAKEUCHI, 2004, p. 19</a:t>
            </a:r>
            <a:r>
              <a:rPr lang="pt-BR" sz="1800" b="1" dirty="0" smtClean="0">
                <a:solidFill>
                  <a:srgbClr val="FF0000"/>
                </a:solidFill>
              </a:rPr>
              <a:t>)</a:t>
            </a:r>
          </a:p>
          <a:p>
            <a:endParaRPr lang="pt-BR" sz="1400" b="1" dirty="0">
              <a:solidFill>
                <a:srgbClr val="FF0000"/>
              </a:solidFill>
            </a:endParaRPr>
          </a:p>
          <a:p>
            <a:r>
              <a:rPr lang="pt-BR" sz="2000" b="1" dirty="0">
                <a:solidFill>
                  <a:srgbClr val="7626EC"/>
                </a:solidFill>
              </a:rPr>
              <a:t>O outro tipo de conhecimento é o chamado tácito, que é aquele pessoal, incorporado às experiências, crenças, perspectivas e valores individuais. Segundo os autores, dentro das organizações, é importante que o conhecimento tácito seja transformado em conhecimento explicito, uma vez que, desta forma, ele fica ao alcance de todos, e não vinculado somente ao individuo. O conhecimento deve pertencer à organização</a:t>
            </a:r>
            <a:r>
              <a:rPr lang="pt-BR" sz="2000" b="1" dirty="0" smtClean="0">
                <a:solidFill>
                  <a:srgbClr val="7626EC"/>
                </a:solidFill>
              </a:rPr>
              <a:t>.</a:t>
            </a:r>
          </a:p>
          <a:p>
            <a:endParaRPr lang="pt-BR" sz="1400" b="1" dirty="0">
              <a:solidFill>
                <a:srgbClr val="7626EC"/>
              </a:solidFill>
            </a:endParaRPr>
          </a:p>
          <a:p>
            <a:r>
              <a:rPr lang="pt-BR" sz="2000" b="1" dirty="0">
                <a:solidFill>
                  <a:srgbClr val="7626EC"/>
                </a:solidFill>
              </a:rPr>
              <a:t>“A criação de novos conhecimentos envolve um processo que amplifica, organizacionalmente, o conhecimento criado pelos indivíduos e cristaliza-o como parte da rede de conhecimento da organização</a:t>
            </a:r>
            <a:r>
              <a:rPr lang="pt-BR" sz="1800" b="1" dirty="0">
                <a:solidFill>
                  <a:srgbClr val="FF0000"/>
                </a:solidFill>
              </a:rPr>
              <a:t>” (NONAKA e TAKEUCHI, 2004, p. 24)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4050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99392"/>
            <a:ext cx="9144000" cy="648072"/>
          </a:xfrm>
        </p:spPr>
        <p:txBody>
          <a:bodyPr>
            <a:normAutofit/>
          </a:bodyPr>
          <a:lstStyle/>
          <a:p>
            <a:r>
              <a:rPr lang="pt-BR" sz="3200" dirty="0" smtClean="0"/>
              <a:t>Definições do Conceito de Padronização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92696"/>
            <a:ext cx="9144000" cy="6165304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solidFill>
                  <a:srgbClr val="7626EC"/>
                </a:solidFill>
              </a:rPr>
              <a:t>“</a:t>
            </a:r>
            <a:r>
              <a:rPr lang="pt-BR" sz="2000" b="1" dirty="0">
                <a:solidFill>
                  <a:srgbClr val="7626EC"/>
                </a:solidFill>
              </a:rPr>
              <a:t>O conhecimento explícito pode ser expresso em palavras, números ou sons, e compartilhado na forma de dados, fórmulas cientificas, recursos visuais, fitas de áudio, especificações de produtos ou manuais. O conhecimento explícito pode ser rapidamente transmitido aos indivíduos, formal e sistematicamente.” </a:t>
            </a:r>
            <a:r>
              <a:rPr lang="pt-BR" sz="1800" b="1" dirty="0">
                <a:solidFill>
                  <a:srgbClr val="FF0000"/>
                </a:solidFill>
              </a:rPr>
              <a:t>(NONAKA e TAKEUCHI, 2004, p. 19</a:t>
            </a:r>
            <a:r>
              <a:rPr lang="pt-BR" sz="1800" b="1" dirty="0" smtClean="0">
                <a:solidFill>
                  <a:srgbClr val="FF0000"/>
                </a:solidFill>
              </a:rPr>
              <a:t>)</a:t>
            </a:r>
          </a:p>
          <a:p>
            <a:endParaRPr lang="pt-BR" sz="1400" b="1" dirty="0">
              <a:solidFill>
                <a:srgbClr val="FF0000"/>
              </a:solidFill>
            </a:endParaRPr>
          </a:p>
          <a:p>
            <a:r>
              <a:rPr lang="pt-BR" sz="2000" b="1" dirty="0">
                <a:solidFill>
                  <a:srgbClr val="7626EC"/>
                </a:solidFill>
              </a:rPr>
              <a:t>O outro tipo de conhecimento é o chamado tácito, que é aquele pessoal, incorporado às experiências, crenças, perspectivas e valores individuais. Segundo os autores, dentro das organizações, é importante que o conhecimento tácito seja transformado em conhecimento explicito, uma vez que, desta forma, ele fica ao alcance de todos, e não vinculado somente ao individuo. O conhecimento deve pertencer à </a:t>
            </a:r>
            <a:r>
              <a:rPr lang="pt-BR" sz="2000" b="1">
                <a:solidFill>
                  <a:srgbClr val="7626EC"/>
                </a:solidFill>
              </a:rPr>
              <a:t>organização</a:t>
            </a:r>
            <a:r>
              <a:rPr lang="pt-BR" sz="2000" b="1" smtClean="0">
                <a:solidFill>
                  <a:srgbClr val="7626EC"/>
                </a:solidFill>
              </a:rPr>
              <a:t>.</a:t>
            </a:r>
          </a:p>
          <a:p>
            <a:endParaRPr lang="pt-BR" sz="1400" b="1" dirty="0">
              <a:solidFill>
                <a:srgbClr val="7626EC"/>
              </a:solidFill>
            </a:endParaRPr>
          </a:p>
          <a:p>
            <a:r>
              <a:rPr lang="pt-BR" sz="2000" b="1" dirty="0">
                <a:solidFill>
                  <a:srgbClr val="7626EC"/>
                </a:solidFill>
              </a:rPr>
              <a:t>“A criação de novos conhecimentos envolve um processo que amplifica, organizacionalmente, o conhecimento criado pelos indivíduos e cristaliza-o como parte da rede de conhecimento da organização</a:t>
            </a:r>
            <a:r>
              <a:rPr lang="pt-BR" sz="1800" b="1" dirty="0">
                <a:solidFill>
                  <a:srgbClr val="FF0000"/>
                </a:solidFill>
              </a:rPr>
              <a:t>” (NONAKA e TAKEUCHI, 2004, p. 24)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7422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72008"/>
            <a:ext cx="9144000" cy="6885384"/>
          </a:xfrm>
        </p:spPr>
        <p:txBody>
          <a:bodyPr>
            <a:noAutofit/>
          </a:bodyPr>
          <a:lstStyle/>
          <a:p>
            <a:pPr algn="l"/>
            <a:r>
              <a:rPr lang="pt-BR" sz="2400" dirty="0">
                <a:solidFill>
                  <a:srgbClr val="4B1CF6"/>
                </a:solidFill>
              </a:rPr>
              <a:t>“A totalidade dos requisitos e características de um produto ou serviço </a:t>
            </a:r>
            <a:r>
              <a:rPr lang="pt-BR" sz="2400" dirty="0" smtClean="0">
                <a:solidFill>
                  <a:srgbClr val="4B1CF6"/>
                </a:solidFill>
              </a:rPr>
              <a:t>que estabelecem </a:t>
            </a:r>
            <a:r>
              <a:rPr lang="pt-BR" sz="2400" dirty="0">
                <a:solidFill>
                  <a:srgbClr val="4B1CF6"/>
                </a:solidFill>
              </a:rPr>
              <a:t>a capacidade em satisfazer determinadas necessidades”.</a:t>
            </a:r>
          </a:p>
          <a:p>
            <a:pPr algn="r"/>
            <a:r>
              <a:rPr lang="en-US" sz="2000" dirty="0">
                <a:solidFill>
                  <a:srgbClr val="FF0000"/>
                </a:solidFill>
              </a:rPr>
              <a:t>(American Society for Quality – ASQ / The American National Standards</a:t>
            </a:r>
          </a:p>
          <a:p>
            <a:pPr algn="r"/>
            <a:r>
              <a:rPr lang="pt-BR" sz="2000" dirty="0" err="1">
                <a:solidFill>
                  <a:srgbClr val="FF0000"/>
                </a:solidFill>
              </a:rPr>
              <a:t>Institute</a:t>
            </a:r>
            <a:r>
              <a:rPr lang="pt-BR" sz="2000" dirty="0">
                <a:solidFill>
                  <a:srgbClr val="FF0000"/>
                </a:solidFill>
              </a:rPr>
              <a:t> – ANSI, 1978</a:t>
            </a:r>
            <a:r>
              <a:rPr lang="pt-BR" sz="2400" dirty="0">
                <a:solidFill>
                  <a:srgbClr val="4B1CF6"/>
                </a:solidFill>
              </a:rPr>
              <a:t>)</a:t>
            </a:r>
          </a:p>
          <a:p>
            <a:pPr algn="l"/>
            <a:r>
              <a:rPr lang="pt-BR" sz="2400" dirty="0">
                <a:solidFill>
                  <a:srgbClr val="4B1CF6"/>
                </a:solidFill>
              </a:rPr>
              <a:t>“Totalidade de características de uma entidade que lhe confere a </a:t>
            </a:r>
            <a:r>
              <a:rPr lang="pt-BR" sz="2400" dirty="0" smtClean="0">
                <a:solidFill>
                  <a:srgbClr val="4B1CF6"/>
                </a:solidFill>
              </a:rPr>
              <a:t>capacidade de </a:t>
            </a:r>
            <a:r>
              <a:rPr lang="pt-BR" sz="2400" dirty="0">
                <a:solidFill>
                  <a:srgbClr val="4B1CF6"/>
                </a:solidFill>
              </a:rPr>
              <a:t>satisfazer as necessidades implícitas e explícitas”. </a:t>
            </a:r>
            <a:endParaRPr lang="pt-BR" sz="2400" dirty="0" smtClean="0">
              <a:solidFill>
                <a:srgbClr val="4B1CF6"/>
              </a:solidFill>
            </a:endParaRPr>
          </a:p>
          <a:p>
            <a:pPr algn="r"/>
            <a:r>
              <a:rPr lang="pt-BR" sz="2000" dirty="0" smtClean="0">
                <a:solidFill>
                  <a:srgbClr val="FF0000"/>
                </a:solidFill>
              </a:rPr>
              <a:t>(</a:t>
            </a:r>
            <a:r>
              <a:rPr lang="pt-BR" sz="2000" dirty="0">
                <a:solidFill>
                  <a:srgbClr val="FF0000"/>
                </a:solidFill>
              </a:rPr>
              <a:t>NBR-ISO, 9000:2000)</a:t>
            </a:r>
          </a:p>
          <a:p>
            <a:pPr algn="l"/>
            <a:r>
              <a:rPr lang="pt-BR" sz="2400" dirty="0">
                <a:solidFill>
                  <a:srgbClr val="4B1CF6"/>
                </a:solidFill>
              </a:rPr>
              <a:t>“Qualidade é a conformidade do produto às suas especificações”. </a:t>
            </a:r>
            <a:endParaRPr lang="pt-BR" sz="2400" dirty="0" smtClean="0">
              <a:solidFill>
                <a:srgbClr val="4B1CF6"/>
              </a:solidFill>
            </a:endParaRPr>
          </a:p>
          <a:p>
            <a:pPr algn="r"/>
            <a:r>
              <a:rPr lang="pt-BR" sz="2000" dirty="0" smtClean="0">
                <a:solidFill>
                  <a:srgbClr val="FF0000"/>
                </a:solidFill>
              </a:rPr>
              <a:t>(Philip Bayard </a:t>
            </a:r>
            <a:r>
              <a:rPr lang="pt-BR" sz="2000" dirty="0">
                <a:solidFill>
                  <a:srgbClr val="FF0000"/>
                </a:solidFill>
              </a:rPr>
              <a:t>CROSBY, 1986)</a:t>
            </a:r>
          </a:p>
          <a:p>
            <a:pPr algn="l"/>
            <a:r>
              <a:rPr lang="pt-BR" sz="2400" dirty="0">
                <a:solidFill>
                  <a:srgbClr val="4B1CF6"/>
                </a:solidFill>
              </a:rPr>
              <a:t>“Qualidade é tudo aquilo que melhora o produto do ponto de vista do cliente”.</a:t>
            </a:r>
          </a:p>
          <a:p>
            <a:pPr algn="r"/>
            <a:r>
              <a:rPr lang="pt-BR" sz="2000" dirty="0">
                <a:solidFill>
                  <a:srgbClr val="FF0000"/>
                </a:solidFill>
              </a:rPr>
              <a:t>(William Edwards DEMING,1993</a:t>
            </a:r>
            <a:r>
              <a:rPr lang="pt-BR" sz="2400" dirty="0">
                <a:solidFill>
                  <a:srgbClr val="4B1CF6"/>
                </a:solidFill>
              </a:rPr>
              <a:t>)</a:t>
            </a:r>
          </a:p>
          <a:p>
            <a:pPr algn="l"/>
            <a:r>
              <a:rPr lang="pt-BR" sz="2400" dirty="0">
                <a:solidFill>
                  <a:srgbClr val="4B1CF6"/>
                </a:solidFill>
              </a:rPr>
              <a:t>“Qualidade é desenvolver, projetar, produzir e comercializar um produto que </a:t>
            </a:r>
            <a:r>
              <a:rPr lang="pt-BR" sz="2400" dirty="0" smtClean="0">
                <a:solidFill>
                  <a:srgbClr val="4B1CF6"/>
                </a:solidFill>
              </a:rPr>
              <a:t>é mais </a:t>
            </a:r>
            <a:r>
              <a:rPr lang="pt-BR" sz="2400" dirty="0">
                <a:solidFill>
                  <a:srgbClr val="4B1CF6"/>
                </a:solidFill>
              </a:rPr>
              <a:t>econômico, mais útil e sempre satisfatório para o consumidor”.</a:t>
            </a:r>
          </a:p>
          <a:p>
            <a:pPr algn="r"/>
            <a:r>
              <a:rPr lang="pt-BR" sz="2000" dirty="0">
                <a:solidFill>
                  <a:srgbClr val="FF0000"/>
                </a:solidFill>
              </a:rPr>
              <a:t>(</a:t>
            </a:r>
            <a:r>
              <a:rPr lang="pt-BR" sz="2000" dirty="0" err="1">
                <a:solidFill>
                  <a:srgbClr val="FF0000"/>
                </a:solidFill>
              </a:rPr>
              <a:t>Kaoru</a:t>
            </a:r>
            <a:r>
              <a:rPr lang="pt-BR" sz="2000" dirty="0">
                <a:solidFill>
                  <a:srgbClr val="FF0000"/>
                </a:solidFill>
              </a:rPr>
              <a:t> ISHIKAWA,1993).</a:t>
            </a:r>
          </a:p>
        </p:txBody>
      </p:sp>
    </p:spTree>
    <p:extLst>
      <p:ext uri="{BB962C8B-B14F-4D97-AF65-F5344CB8AC3E}">
        <p14:creationId xmlns:p14="http://schemas.microsoft.com/office/powerpoint/2010/main" val="416991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-27384"/>
            <a:ext cx="9144000" cy="6885384"/>
          </a:xfrm>
        </p:spPr>
        <p:txBody>
          <a:bodyPr>
            <a:noAutofit/>
          </a:bodyPr>
          <a:lstStyle/>
          <a:p>
            <a:pPr algn="l"/>
            <a:r>
              <a:rPr lang="pt-BR" sz="2400" dirty="0">
                <a:solidFill>
                  <a:srgbClr val="4B1CF6"/>
                </a:solidFill>
              </a:rPr>
              <a:t>“Um produto ou serviço de qualidade é aquele que atende perfeitamente, </a:t>
            </a:r>
            <a:r>
              <a:rPr lang="pt-BR" sz="2400" dirty="0" smtClean="0">
                <a:solidFill>
                  <a:srgbClr val="4B1CF6"/>
                </a:solidFill>
              </a:rPr>
              <a:t>de forma </a:t>
            </a:r>
            <a:r>
              <a:rPr lang="pt-BR" sz="2400" dirty="0">
                <a:solidFill>
                  <a:srgbClr val="4B1CF6"/>
                </a:solidFill>
              </a:rPr>
              <a:t>confiável, de forma acessível, de forma segura e no tempo certo </a:t>
            </a:r>
            <a:r>
              <a:rPr lang="pt-BR" sz="2400" dirty="0" smtClean="0">
                <a:solidFill>
                  <a:srgbClr val="4B1CF6"/>
                </a:solidFill>
              </a:rPr>
              <a:t>às necessidades </a:t>
            </a:r>
            <a:r>
              <a:rPr lang="pt-BR" sz="2400" dirty="0">
                <a:solidFill>
                  <a:srgbClr val="4B1CF6"/>
                </a:solidFill>
              </a:rPr>
              <a:t>do cliente”. </a:t>
            </a:r>
            <a:endParaRPr lang="pt-BR" sz="2400" dirty="0" smtClean="0">
              <a:solidFill>
                <a:srgbClr val="4B1CF6"/>
              </a:solidFill>
            </a:endParaRPr>
          </a:p>
          <a:p>
            <a:pPr algn="r"/>
            <a:r>
              <a:rPr lang="pt-BR" sz="2000" dirty="0" smtClean="0">
                <a:solidFill>
                  <a:srgbClr val="FF0000"/>
                </a:solidFill>
              </a:rPr>
              <a:t>(</a:t>
            </a:r>
            <a:r>
              <a:rPr lang="pt-BR" sz="2000" dirty="0">
                <a:solidFill>
                  <a:srgbClr val="FF0000"/>
                </a:solidFill>
              </a:rPr>
              <a:t>Vicente FALCONI,1992</a:t>
            </a:r>
            <a:r>
              <a:rPr lang="pt-BR" sz="2000" dirty="0" smtClean="0">
                <a:solidFill>
                  <a:srgbClr val="FF0000"/>
                </a:solidFill>
              </a:rPr>
              <a:t>).</a:t>
            </a:r>
          </a:p>
          <a:p>
            <a:pPr algn="l"/>
            <a:r>
              <a:rPr lang="pt-BR" sz="2400" dirty="0">
                <a:solidFill>
                  <a:srgbClr val="4B1CF6"/>
                </a:solidFill>
              </a:rPr>
              <a:t>Para </a:t>
            </a:r>
            <a:r>
              <a:rPr lang="pt-BR" sz="2400" dirty="0" err="1">
                <a:solidFill>
                  <a:srgbClr val="4B1CF6"/>
                </a:solidFill>
              </a:rPr>
              <a:t>Juran</a:t>
            </a:r>
            <a:r>
              <a:rPr lang="pt-BR" sz="2400" dirty="0">
                <a:solidFill>
                  <a:srgbClr val="4B1CF6"/>
                </a:solidFill>
              </a:rPr>
              <a:t> (1992</a:t>
            </a:r>
            <a:r>
              <a:rPr lang="pt-BR" sz="2400" dirty="0" smtClean="0">
                <a:solidFill>
                  <a:srgbClr val="4B1CF6"/>
                </a:solidFill>
              </a:rPr>
              <a:t>) “</a:t>
            </a:r>
            <a:r>
              <a:rPr lang="pt-BR" sz="2400" dirty="0">
                <a:solidFill>
                  <a:srgbClr val="4B1CF6"/>
                </a:solidFill>
              </a:rPr>
              <a:t>qualidade” possui dois importantes significados: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B1CF6"/>
                </a:solidFill>
              </a:rPr>
              <a:t>As características do produto constituem uma dessas definições. </a:t>
            </a:r>
            <a:r>
              <a:rPr lang="pt-BR" sz="2000" dirty="0">
                <a:solidFill>
                  <a:srgbClr val="4B1CF6"/>
                </a:solidFill>
              </a:rPr>
              <a:t>Aos olhos </a:t>
            </a:r>
            <a:r>
              <a:rPr lang="pt-BR" sz="2000" dirty="0" smtClean="0">
                <a:solidFill>
                  <a:srgbClr val="4B1CF6"/>
                </a:solidFill>
              </a:rPr>
              <a:t>dos clientes</a:t>
            </a:r>
            <a:r>
              <a:rPr lang="pt-BR" sz="2000" dirty="0">
                <a:solidFill>
                  <a:srgbClr val="4B1CF6"/>
                </a:solidFill>
              </a:rPr>
              <a:t>, quanto melhores as características do produto, mais alta a sua qualidade.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B1CF6"/>
                </a:solidFill>
              </a:rPr>
              <a:t>A ausência de deficiências é outra importante definição de qualidade. </a:t>
            </a:r>
            <a:r>
              <a:rPr lang="pt-BR" sz="2000" dirty="0">
                <a:solidFill>
                  <a:srgbClr val="4B1CF6"/>
                </a:solidFill>
              </a:rPr>
              <a:t>Aos </a:t>
            </a:r>
            <a:r>
              <a:rPr lang="pt-BR" sz="2000" dirty="0" smtClean="0">
                <a:solidFill>
                  <a:srgbClr val="4B1CF6"/>
                </a:solidFill>
              </a:rPr>
              <a:t>olhos dos </a:t>
            </a:r>
            <a:r>
              <a:rPr lang="pt-BR" sz="2000" dirty="0">
                <a:solidFill>
                  <a:srgbClr val="4B1CF6"/>
                </a:solidFill>
              </a:rPr>
              <a:t>clientes, quanto menos deficiência, melhor qualidade. </a:t>
            </a:r>
          </a:p>
          <a:p>
            <a:pPr algn="l"/>
            <a:r>
              <a:rPr lang="pt-BR" sz="2400" dirty="0">
                <a:solidFill>
                  <a:srgbClr val="4B1CF6"/>
                </a:solidFill>
              </a:rPr>
              <a:t>“Qualidade é a ausência de deficiências”. </a:t>
            </a:r>
            <a:endParaRPr lang="pt-BR" sz="2400" dirty="0" smtClean="0">
              <a:solidFill>
                <a:srgbClr val="4B1CF6"/>
              </a:solidFill>
            </a:endParaRPr>
          </a:p>
          <a:p>
            <a:pPr algn="r"/>
            <a:r>
              <a:rPr lang="pt-BR" sz="2000" dirty="0">
                <a:solidFill>
                  <a:srgbClr val="FF0000"/>
                </a:solidFill>
              </a:rPr>
              <a:t>(Joseph </a:t>
            </a:r>
            <a:r>
              <a:rPr lang="pt-BR" sz="2000" dirty="0" err="1">
                <a:solidFill>
                  <a:srgbClr val="FF0000"/>
                </a:solidFill>
              </a:rPr>
              <a:t>Moses</a:t>
            </a:r>
            <a:r>
              <a:rPr lang="pt-BR" sz="2000" dirty="0">
                <a:solidFill>
                  <a:srgbClr val="FF0000"/>
                </a:solidFill>
              </a:rPr>
              <a:t> JURAN,1992).</a:t>
            </a:r>
          </a:p>
          <a:p>
            <a:pPr algn="l"/>
            <a:endParaRPr lang="pt-BR" sz="1200" dirty="0" smtClean="0">
              <a:solidFill>
                <a:srgbClr val="4B1CF6"/>
              </a:solidFill>
            </a:endParaRPr>
          </a:p>
          <a:p>
            <a:pPr algn="l"/>
            <a:r>
              <a:rPr lang="pt-BR" sz="2400" dirty="0" smtClean="0">
                <a:solidFill>
                  <a:srgbClr val="4B1CF6"/>
                </a:solidFill>
              </a:rPr>
              <a:t>“A produtividade </a:t>
            </a:r>
            <a:r>
              <a:rPr lang="pt-BR" sz="2400" dirty="0">
                <a:solidFill>
                  <a:srgbClr val="4B1CF6"/>
                </a:solidFill>
              </a:rPr>
              <a:t>e a qualidade aumentam à medida que a </a:t>
            </a:r>
            <a:r>
              <a:rPr lang="pt-BR" sz="2400" dirty="0" smtClean="0">
                <a:solidFill>
                  <a:srgbClr val="4B1CF6"/>
                </a:solidFill>
              </a:rPr>
              <a:t>variabilidade do processo diminui</a:t>
            </a:r>
            <a:r>
              <a:rPr lang="pt-BR" sz="2400" dirty="0" smtClean="0">
                <a:solidFill>
                  <a:srgbClr val="4B1CF6"/>
                </a:solidFill>
              </a:rPr>
              <a:t> ”</a:t>
            </a:r>
            <a:r>
              <a:rPr lang="pt-BR" sz="2400" dirty="0" smtClean="0">
                <a:solidFill>
                  <a:srgbClr val="4B1CF6"/>
                </a:solidFill>
              </a:rPr>
              <a:t>.</a:t>
            </a:r>
          </a:p>
          <a:p>
            <a:pPr algn="r"/>
            <a:r>
              <a:rPr lang="pt-BR" sz="2000" dirty="0">
                <a:solidFill>
                  <a:srgbClr val="FF0000"/>
                </a:solidFill>
              </a:rPr>
              <a:t>Deming (1990)</a:t>
            </a:r>
          </a:p>
          <a:p>
            <a:r>
              <a:rPr lang="pt-BR" sz="2200" dirty="0" smtClean="0">
                <a:solidFill>
                  <a:srgbClr val="4B1CF6"/>
                </a:solidFill>
              </a:rPr>
              <a:t>Joseph </a:t>
            </a:r>
            <a:r>
              <a:rPr lang="pt-BR" sz="2200" dirty="0">
                <a:solidFill>
                  <a:srgbClr val="4B1CF6"/>
                </a:solidFill>
              </a:rPr>
              <a:t>M. </a:t>
            </a:r>
            <a:r>
              <a:rPr lang="pt-BR" sz="2200" dirty="0" err="1">
                <a:solidFill>
                  <a:srgbClr val="4B1CF6"/>
                </a:solidFill>
              </a:rPr>
              <a:t>Juran</a:t>
            </a:r>
            <a:r>
              <a:rPr lang="pt-BR" sz="2200" dirty="0">
                <a:solidFill>
                  <a:srgbClr val="4B1CF6"/>
                </a:solidFill>
              </a:rPr>
              <a:t> (1991) p</a:t>
            </a:r>
            <a:r>
              <a:rPr lang="pt-BR" sz="2200" dirty="0" smtClean="0">
                <a:solidFill>
                  <a:srgbClr val="4B1CF6"/>
                </a:solidFill>
              </a:rPr>
              <a:t>reocupava-se </a:t>
            </a:r>
            <a:r>
              <a:rPr lang="pt-BR" sz="2200" dirty="0">
                <a:solidFill>
                  <a:srgbClr val="4B1CF6"/>
                </a:solidFill>
              </a:rPr>
              <a:t>com a responsabilidade pela qualidade com </a:t>
            </a:r>
            <a:r>
              <a:rPr lang="pt-BR" sz="2200" dirty="0" smtClean="0">
                <a:solidFill>
                  <a:srgbClr val="4B1CF6"/>
                </a:solidFill>
              </a:rPr>
              <a:t>as atividades </a:t>
            </a:r>
            <a:r>
              <a:rPr lang="pt-BR" sz="2200" dirty="0">
                <a:solidFill>
                  <a:srgbClr val="4B1CF6"/>
                </a:solidFill>
              </a:rPr>
              <a:t>administrativas, e criou a expressão </a:t>
            </a:r>
            <a:r>
              <a:rPr lang="pt-BR" sz="2200" dirty="0" smtClean="0">
                <a:solidFill>
                  <a:srgbClr val="4B1CF6"/>
                </a:solidFill>
              </a:rPr>
              <a:t>adequação </a:t>
            </a:r>
            <a:r>
              <a:rPr lang="pt-BR" sz="2200" dirty="0">
                <a:solidFill>
                  <a:srgbClr val="4B1CF6"/>
                </a:solidFill>
              </a:rPr>
              <a:t>ao uso na </a:t>
            </a:r>
            <a:r>
              <a:rPr lang="pt-BR" sz="2200" dirty="0" smtClean="0">
                <a:solidFill>
                  <a:srgbClr val="4B1CF6"/>
                </a:solidFill>
              </a:rPr>
              <a:t>mudança de </a:t>
            </a:r>
            <a:r>
              <a:rPr lang="pt-BR" sz="2200" dirty="0">
                <a:solidFill>
                  <a:srgbClr val="4B1CF6"/>
                </a:solidFill>
              </a:rPr>
              <a:t>uma visão fabril tradicional de qualidade para uma abordagem </a:t>
            </a:r>
            <a:r>
              <a:rPr lang="pt-BR" sz="2200" dirty="0" smtClean="0">
                <a:solidFill>
                  <a:srgbClr val="4B1CF6"/>
                </a:solidFill>
              </a:rPr>
              <a:t>mais voltada ao </a:t>
            </a:r>
            <a:r>
              <a:rPr lang="pt-BR" sz="2200" dirty="0">
                <a:solidFill>
                  <a:srgbClr val="4B1CF6"/>
                </a:solidFill>
              </a:rPr>
              <a:t>usuário.</a:t>
            </a:r>
          </a:p>
        </p:txBody>
      </p:sp>
    </p:spTree>
    <p:extLst>
      <p:ext uri="{BB962C8B-B14F-4D97-AF65-F5344CB8AC3E}">
        <p14:creationId xmlns:p14="http://schemas.microsoft.com/office/powerpoint/2010/main" val="295486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72008"/>
            <a:ext cx="9144000" cy="6885384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rgbClr val="4B1CF6"/>
                </a:solidFill>
              </a:rPr>
              <a:t>Segundo </a:t>
            </a:r>
            <a:r>
              <a:rPr lang="pt-BR" sz="2400" dirty="0" err="1" smtClean="0">
                <a:solidFill>
                  <a:srgbClr val="4B1CF6"/>
                </a:solidFill>
              </a:rPr>
              <a:t>Sashkin</a:t>
            </a:r>
            <a:r>
              <a:rPr lang="pt-BR" sz="2400" dirty="0" smtClean="0">
                <a:solidFill>
                  <a:srgbClr val="4B1CF6"/>
                </a:solidFill>
              </a:rPr>
              <a:t> e </a:t>
            </a:r>
            <a:r>
              <a:rPr lang="pt-BR" sz="2400" dirty="0" err="1" smtClean="0">
                <a:solidFill>
                  <a:srgbClr val="4B1CF6"/>
                </a:solidFill>
              </a:rPr>
              <a:t>Kiser</a:t>
            </a:r>
            <a:r>
              <a:rPr lang="pt-BR" sz="2400" dirty="0" smtClean="0">
                <a:solidFill>
                  <a:srgbClr val="4B1CF6"/>
                </a:solidFill>
              </a:rPr>
              <a:t> (1994) ela possui três alicerces importantes: o</a:t>
            </a:r>
          </a:p>
          <a:p>
            <a:r>
              <a:rPr lang="pt-BR" sz="2400" dirty="0" smtClean="0">
                <a:solidFill>
                  <a:srgbClr val="4B1CF6"/>
                </a:solidFill>
              </a:rPr>
              <a:t>primeiro diz respeito às ferramentas e técnicas que as pessoas são treinadas a</a:t>
            </a:r>
          </a:p>
          <a:p>
            <a:r>
              <a:rPr lang="pt-BR" sz="2400" dirty="0" smtClean="0">
                <a:solidFill>
                  <a:srgbClr val="4B1CF6"/>
                </a:solidFill>
              </a:rPr>
              <a:t>usar, o segundo concentra-se no cliente como foco, e o terceiro é a cultura da</a:t>
            </a:r>
          </a:p>
          <a:p>
            <a:r>
              <a:rPr lang="pt-BR" sz="2400" dirty="0" smtClean="0">
                <a:solidFill>
                  <a:srgbClr val="4B1CF6"/>
                </a:solidFill>
              </a:rPr>
              <a:t>organização. Ela pode ser um facilitador na busca constante da satisfação do</a:t>
            </a:r>
          </a:p>
          <a:p>
            <a:r>
              <a:rPr lang="pt-BR" sz="2400" dirty="0" smtClean="0">
                <a:solidFill>
                  <a:srgbClr val="4B1CF6"/>
                </a:solidFill>
              </a:rPr>
              <a:t>cliente através de um sistema integrado de ferramentas, técnicas e</a:t>
            </a:r>
          </a:p>
          <a:p>
            <a:r>
              <a:rPr lang="pt-BR" sz="2400" dirty="0" smtClean="0">
                <a:solidFill>
                  <a:srgbClr val="4B1CF6"/>
                </a:solidFill>
              </a:rPr>
              <a:t>treinamento, o que envolve a melhoria contínua dos processos dentro da</a:t>
            </a:r>
          </a:p>
          <a:p>
            <a:r>
              <a:rPr lang="pt-BR" sz="2400" dirty="0" smtClean="0">
                <a:solidFill>
                  <a:srgbClr val="4B1CF6"/>
                </a:solidFill>
              </a:rPr>
              <a:t>empresa o que faz com que os produtos e serviços sejam de alta qualidade.</a:t>
            </a:r>
            <a:endParaRPr lang="pt-BR" sz="2400" dirty="0">
              <a:solidFill>
                <a:srgbClr val="4B1CF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10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657376"/>
            <a:ext cx="6696743" cy="572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123728" y="4462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b="1" dirty="0" smtClean="0"/>
              <a:t>Trilogia </a:t>
            </a:r>
            <a:r>
              <a:rPr lang="pt-BR" sz="2800" b="1" dirty="0"/>
              <a:t>de </a:t>
            </a:r>
            <a:r>
              <a:rPr lang="pt-BR" sz="2800" b="1" dirty="0" err="1" smtClean="0"/>
              <a:t>Juran</a:t>
            </a:r>
            <a:endParaRPr lang="pt-BR" sz="2800" b="1" dirty="0"/>
          </a:p>
        </p:txBody>
      </p:sp>
      <p:sp>
        <p:nvSpPr>
          <p:cNvPr id="3" name="Retângulo 2"/>
          <p:cNvSpPr/>
          <p:nvPr/>
        </p:nvSpPr>
        <p:spPr>
          <a:xfrm>
            <a:off x="0" y="65160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Fonte</a:t>
            </a:r>
            <a:r>
              <a:rPr lang="pt-BR" dirty="0"/>
              <a:t>: </a:t>
            </a:r>
            <a:r>
              <a:rPr lang="pt-BR" b="1" dirty="0"/>
              <a:t>JURAN (1999, p. 2.5)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259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1535</Words>
  <Application>Microsoft Office PowerPoint</Application>
  <PresentationFormat>Apresentação na tela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Definições do Conceito de Qualidade</vt:lpstr>
      <vt:lpstr>Definições do Conceito de TQC</vt:lpstr>
      <vt:lpstr>Definições do Conceito de Padronização</vt:lpstr>
      <vt:lpstr>Definições do Conceito de Padronização</vt:lpstr>
      <vt:lpstr>Definições do Conceito de Padronização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Definições do Conceito de Qualidade</dc:title>
  <dc:creator>Cliente</dc:creator>
  <cp:lastModifiedBy>Cliente</cp:lastModifiedBy>
  <cp:revision>8</cp:revision>
  <dcterms:created xsi:type="dcterms:W3CDTF">2013-10-30T14:42:28Z</dcterms:created>
  <dcterms:modified xsi:type="dcterms:W3CDTF">2013-11-28T17:32:37Z</dcterms:modified>
</cp:coreProperties>
</file>